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1539" r:id="rId2"/>
    <p:sldId id="1939" r:id="rId3"/>
    <p:sldId id="1940" r:id="rId4"/>
    <p:sldId id="2061" r:id="rId5"/>
    <p:sldId id="2062" r:id="rId6"/>
    <p:sldId id="2096" r:id="rId7"/>
    <p:sldId id="1943" r:id="rId8"/>
    <p:sldId id="2060" r:id="rId9"/>
    <p:sldId id="2077" r:id="rId10"/>
    <p:sldId id="1999" r:id="rId11"/>
    <p:sldId id="2067" r:id="rId12"/>
    <p:sldId id="2066" r:id="rId13"/>
    <p:sldId id="2065" r:id="rId14"/>
    <p:sldId id="2054" r:id="rId15"/>
    <p:sldId id="1897" r:id="rId16"/>
    <p:sldId id="1948" r:id="rId17"/>
    <p:sldId id="2084" r:id="rId18"/>
    <p:sldId id="2086" r:id="rId19"/>
    <p:sldId id="1924" r:id="rId20"/>
    <p:sldId id="2072" r:id="rId21"/>
    <p:sldId id="2073" r:id="rId22"/>
    <p:sldId id="2075" r:id="rId23"/>
    <p:sldId id="2070" r:id="rId24"/>
    <p:sldId id="2071" r:id="rId25"/>
    <p:sldId id="2102" r:id="rId26"/>
    <p:sldId id="1941" r:id="rId27"/>
    <p:sldId id="1942" r:id="rId28"/>
    <p:sldId id="2007" r:id="rId29"/>
    <p:sldId id="2037" r:id="rId30"/>
    <p:sldId id="2039" r:id="rId31"/>
    <p:sldId id="2036" r:id="rId32"/>
    <p:sldId id="2038" r:id="rId33"/>
    <p:sldId id="2040" r:id="rId34"/>
    <p:sldId id="2103" r:id="rId35"/>
    <p:sldId id="2033" r:id="rId36"/>
    <p:sldId id="2087" r:id="rId37"/>
    <p:sldId id="2104" r:id="rId38"/>
    <p:sldId id="2025" r:id="rId39"/>
    <p:sldId id="2090" r:id="rId40"/>
    <p:sldId id="2088" r:id="rId41"/>
    <p:sldId id="2105" r:id="rId42"/>
    <p:sldId id="2052" r:id="rId43"/>
    <p:sldId id="1987" r:id="rId44"/>
    <p:sldId id="1966" r:id="rId45"/>
    <p:sldId id="1963" r:id="rId46"/>
    <p:sldId id="1964" r:id="rId47"/>
    <p:sldId id="1917" r:id="rId48"/>
    <p:sldId id="1967" r:id="rId49"/>
    <p:sldId id="1988" r:id="rId50"/>
    <p:sldId id="1968" r:id="rId51"/>
    <p:sldId id="1895" r:id="rId52"/>
    <p:sldId id="1969" r:id="rId53"/>
    <p:sldId id="1980" r:id="rId54"/>
    <p:sldId id="2053" r:id="rId55"/>
    <p:sldId id="2106" r:id="rId56"/>
    <p:sldId id="1970" r:id="rId57"/>
    <p:sldId id="1971" r:id="rId58"/>
    <p:sldId id="1972" r:id="rId59"/>
    <p:sldId id="1979" r:id="rId60"/>
    <p:sldId id="2058" r:id="rId61"/>
    <p:sldId id="2115" r:id="rId62"/>
    <p:sldId id="2126" r:id="rId63"/>
    <p:sldId id="2127" r:id="rId64"/>
    <p:sldId id="2128" r:id="rId65"/>
    <p:sldId id="2107" r:id="rId66"/>
    <p:sldId id="2099" r:id="rId67"/>
    <p:sldId id="2110" r:id="rId68"/>
    <p:sldId id="2113" r:id="rId69"/>
    <p:sldId id="2114" r:id="rId70"/>
    <p:sldId id="2116" r:id="rId71"/>
    <p:sldId id="2108" r:id="rId72"/>
    <p:sldId id="2100" r:id="rId73"/>
    <p:sldId id="2119" r:id="rId74"/>
    <p:sldId id="2120" r:id="rId75"/>
    <p:sldId id="2121" r:id="rId76"/>
    <p:sldId id="2129" r:id="rId77"/>
    <p:sldId id="2123" r:id="rId78"/>
    <p:sldId id="2124" r:id="rId79"/>
    <p:sldId id="2051" r:id="rId80"/>
  </p:sldIdLst>
  <p:sldSz cx="9144000" cy="6858000" type="screen4x3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3D7"/>
    <a:srgbClr val="FF0000"/>
    <a:srgbClr val="FF3300"/>
    <a:srgbClr val="FF6600"/>
    <a:srgbClr val="FFFFCC"/>
    <a:srgbClr val="007A37"/>
    <a:srgbClr val="FF2600"/>
    <a:srgbClr val="0000FF"/>
    <a:srgbClr val="990099"/>
    <a:srgbClr val="0035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49" autoAdjust="0"/>
    <p:restoredTop sz="95707" autoAdjust="0"/>
  </p:normalViewPr>
  <p:slideViewPr>
    <p:cSldViewPr>
      <p:cViewPr varScale="1">
        <p:scale>
          <a:sx n="69" d="100"/>
          <a:sy n="69" d="100"/>
        </p:scale>
        <p:origin x="142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2928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percentage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Customer retention</c:v>
                </c:pt>
                <c:pt idx="1">
                  <c:v>Network Optimization </c:v>
                </c:pt>
                <c:pt idx="2">
                  <c:v>Network planning</c:v>
                </c:pt>
                <c:pt idx="3">
                  <c:v>Customer acquisition</c:v>
                </c:pt>
                <c:pt idx="4">
                  <c:v>3rd party advertising/marketing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0.55000000000000004</c:v>
                </c:pt>
                <c:pt idx="1">
                  <c:v>0.49</c:v>
                </c:pt>
                <c:pt idx="2" formatCode="0.00%">
                  <c:v>0.47299999999999998</c:v>
                </c:pt>
                <c:pt idx="3" formatCode="0.00%">
                  <c:v>0.41499999999999998</c:v>
                </c:pt>
                <c:pt idx="4" formatCode="0.00%">
                  <c:v>0.35599999999999998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6-416D-88AE-DE119C0E806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2120673520"/>
        <c:axId val="-2120617376"/>
      </c:barChart>
      <c:catAx>
        <c:axId val="-2120673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617376"/>
        <c:crosses val="autoZero"/>
        <c:auto val="1"/>
        <c:lblAlgn val="ctr"/>
        <c:lblOffset val="100"/>
        <c:noMultiLvlLbl val="0"/>
      </c:catAx>
      <c:valAx>
        <c:axId val="-212061737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067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51420950-7481-D64B-9C29-D8A6762D1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493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1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>
            <a:lvl1pPr algn="r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4" y="4416311"/>
            <a:ext cx="5608975" cy="417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l" defTabSz="928730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31135"/>
            <a:ext cx="3036968" cy="4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7" tIns="46420" rIns="92837" bIns="46420" numCol="1" anchor="b" anchorCtr="0" compatLnSpc="1">
            <a:prstTxWarp prst="textNoShape">
              <a:avLst/>
            </a:prstTxWarp>
          </a:bodyPr>
          <a:lstStyle>
            <a:lvl1pPr algn="r" defTabSz="927202">
              <a:defRPr sz="1200" b="0">
                <a:solidFill>
                  <a:schemeClr val="tx1"/>
                </a:solidFill>
              </a:defRPr>
            </a:lvl1pPr>
          </a:lstStyle>
          <a:p>
            <a:fld id="{0028516D-C5DD-0742-8657-90A9C89A8A6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2678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c6VTW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15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176066D-C2CC-A244-84BB-1A871204EAC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79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3438" cy="3481388"/>
          </a:xfrm>
          <a:ln w="12700" cap="flat"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3509" tIns="46754" rIns="93509" bIns="46754"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887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49615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www.irit.fr</a:t>
            </a:r>
            <a:r>
              <a:rPr lang="en-US" dirty="0"/>
              <a:t>/networking2015/files/keynote-</a:t>
            </a:r>
            <a:r>
              <a:rPr lang="en-US" dirty="0" err="1"/>
              <a:t>Mammela.pdf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11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24986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dirty="0"/>
              <a:t>MCUs:</a:t>
            </a:r>
            <a:r>
              <a:rPr lang="en-US" sz="1200" b="1" i="1" baseline="0" dirty="0"/>
              <a:t> Microcontroller</a:t>
            </a:r>
          </a:p>
          <a:p>
            <a:r>
              <a:rPr lang="en-US" dirty="0"/>
              <a:t>https://</a:t>
            </a:r>
            <a:r>
              <a:rPr lang="en-US" dirty="0" err="1"/>
              <a:t>techcrunch.com</a:t>
            </a:r>
            <a:r>
              <a:rPr lang="en-US" dirty="0"/>
              <a:t>/2017/03/03/u-s-consumers-now-spend-5-hours-per-day-on-mobile-devices/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hlinkClick r:id="rId3"/>
              </a:rPr>
              <a:t>https://goo.gl/c6VTWG</a:t>
            </a:r>
            <a:r>
              <a:rPr lang="en-US" sz="2000" dirty="0"/>
              <a:t> </a:t>
            </a:r>
            <a:endParaRPr lang="en-US" sz="2000" b="1" i="1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25FD7-B823-4BB5-AF98-B3DCDE7F915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21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/>
              <a:t>Today: 60 MCUs per US house + 60 MCUs in a car!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www.abiresearch.com</a:t>
            </a:r>
            <a:r>
              <a:rPr lang="en-US" dirty="0"/>
              <a:t>/press/global-sim-card-shipments-exceed-58-billion-2020-d/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390A0-FEF1-134F-A2CC-A189D6DFEA3F}" type="slidenum">
              <a:rPr lang="el-GR" altLang="en-US" smtClean="0"/>
              <a:pPr/>
              <a:t>13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69439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18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278836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DFT (Discrete Fourier Transform): Any random signal is a summation of simple sinusoidal signals (simple (non-important) components + principal components).</a:t>
            </a:r>
          </a:p>
          <a:p>
            <a:endParaRPr lang="en-US" dirty="0"/>
          </a:p>
          <a:p>
            <a:r>
              <a:rPr lang="en-US" sz="1200" dirty="0"/>
              <a:t>count-min (counting filters): same with bloom filters only that each bucket keeps an integer (counting the occurrence). So the problem is how to infer the “count” overlaps of these counters</a:t>
            </a:r>
          </a:p>
          <a:p>
            <a:endParaRPr lang="en-US" sz="1200" dirty="0"/>
          </a:p>
          <a:p>
            <a:r>
              <a:rPr lang="en-US" sz="1200" dirty="0"/>
              <a:t>Bloom Vector: [0, 1, 1, 0, 0, 1]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Bloom Filters: Tell me if X is part of the result</a:t>
            </a:r>
          </a:p>
          <a:p>
            <a:endParaRPr lang="en-US" sz="1200" dirty="0"/>
          </a:p>
          <a:p>
            <a:r>
              <a:rPr lang="en-US" sz="1200" dirty="0"/>
              <a:t>Count-MIN Vector: [12, 23, 0, 12, 43]</a:t>
            </a:r>
          </a:p>
          <a:p>
            <a:pPr marL="171450" indent="-171450">
              <a:buFont typeface="Symbol" pitchFamily="2" charset="2"/>
              <a:buChar char="Þ"/>
            </a:pPr>
            <a:r>
              <a:rPr lang="en-US" sz="1200" dirty="0"/>
              <a:t>Count-Min Filters: Tell me minimum number of times X is part of the result. (Tell me frequency of X in results)</a:t>
            </a:r>
          </a:p>
          <a:p>
            <a:pPr marL="171450" indent="-171450">
              <a:buFont typeface="Symbol" pitchFamily="2" charset="2"/>
              <a:buChar char="Þ"/>
            </a:pPr>
            <a:r>
              <a:rPr lang="en-US" sz="1200" dirty="0"/>
              <a:t> How? Worse Guest: to take the largest, i.e., 12. Best Guess: to take “0” (X was never added to Vector)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Symbol" pitchFamily="2" charset="2"/>
              <a:buChar char="Þ"/>
              <a:tabLst/>
              <a:defRPr/>
            </a:pPr>
            <a:r>
              <a:rPr lang="en-US" sz="1200" dirty="0"/>
              <a:t>Example: [12, </a:t>
            </a:r>
            <a:r>
              <a:rPr lang="en-US" sz="1200" b="1" dirty="0"/>
              <a:t>23, </a:t>
            </a:r>
            <a:r>
              <a:rPr lang="en-US" sz="1200" dirty="0"/>
              <a:t>0, </a:t>
            </a:r>
            <a:r>
              <a:rPr lang="en-US" sz="1200" b="1" dirty="0">
                <a:solidFill>
                  <a:srgbClr val="FF0000"/>
                </a:solidFill>
              </a:rPr>
              <a:t>12, </a:t>
            </a:r>
            <a:r>
              <a:rPr lang="en-US" sz="1200" dirty="0"/>
              <a:t>43]  (bold shows query buckets)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Symbol" pitchFamily="2" charset="2"/>
              <a:buChar char="Þ"/>
              <a:tabLst/>
              <a:defRPr/>
            </a:pPr>
            <a:r>
              <a:rPr lang="en-US" sz="1200" dirty="0"/>
              <a:t>The smallest is 12.</a:t>
            </a:r>
          </a:p>
          <a:p>
            <a:pPr marL="171450" indent="-171450">
              <a:buFont typeface="Symbol" pitchFamily="2" charset="2"/>
              <a:buChar char="Þ"/>
            </a:pPr>
            <a:endParaRPr lang="en-US" dirty="0"/>
          </a:p>
          <a:p>
            <a:pPr marL="171450" indent="-171450">
              <a:buFont typeface="Symbol" pitchFamily="2" charset="2"/>
              <a:buChar char="Þ"/>
            </a:pPr>
            <a:r>
              <a:rPr lang="en-US" dirty="0"/>
              <a:t>Very similar to histograms (ranges) vs sketches (hashes). Sketches do rely on statistics to allow a tradeoff between worse and best guess.</a:t>
            </a:r>
          </a:p>
          <a:p>
            <a:pPr marL="171450" indent="-171450">
              <a:buFont typeface="Symbol" pitchFamily="2" charset="2"/>
              <a:buChar char="Þ"/>
            </a:pPr>
            <a:endParaRPr lang="en-US" dirty="0"/>
          </a:p>
          <a:p>
            <a:pPr marL="171450" indent="-171450">
              <a:buFont typeface="Symbol" pitchFamily="2" charset="2"/>
              <a:buChar char="Þ"/>
            </a:pPr>
            <a:endParaRPr lang="en-US" dirty="0"/>
          </a:p>
          <a:p>
            <a:pPr marL="171450" indent="-171450">
              <a:buFont typeface="Symbol" pitchFamily="2" charset="2"/>
              <a:buChar char="Þ"/>
            </a:pPr>
            <a:r>
              <a:rPr lang="en-US" dirty="0"/>
              <a:t>FM-sketch (</a:t>
            </a:r>
            <a:r>
              <a:rPr lang="en-US" dirty="0" err="1"/>
              <a:t>Flajolet</a:t>
            </a:r>
            <a:r>
              <a:rPr lang="en-US" dirty="0"/>
              <a:t>-Martin Sketch): Similar to Count-min sketch, but each bucket now retain a record for N various items you want to track. (i.e., find at the end count for specific item, e.g., track persons that looked at some </a:t>
            </a:r>
            <a:r>
              <a:rPr lang="en-US" dirty="0" err="1"/>
              <a:t>advertisments</a:t>
            </a:r>
            <a:r>
              <a:rPr lang="en-US" dirty="0"/>
              <a:t>) – HLL Sketches (similar)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43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63590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46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40730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</a:t>
            </a:r>
            <a:r>
              <a:rPr lang="en-US" dirty="0" err="1"/>
              <a:t>Recurrent_neural_network</a:t>
            </a:r>
            <a:endParaRPr lang="en-US" dirty="0"/>
          </a:p>
          <a:p>
            <a:r>
              <a:rPr lang="en-US" dirty="0"/>
              <a:t>Autocompletion: Learn on Search Logs=&gt; what the users finally followed. Then provide Autocompletion Functionality </a:t>
            </a:r>
          </a:p>
          <a:p>
            <a:r>
              <a:rPr lang="en-US" dirty="0"/>
              <a:t>TPU (Tensor Processing Units): designated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8516D-C5DD-0742-8657-90A9C89A8A69}" type="slidenum">
              <a:rPr lang="el-GR" altLang="en-US" smtClean="0"/>
              <a:pPr/>
              <a:t>54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4886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51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483768" y="6346640"/>
            <a:ext cx="5904657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de-DE" sz="1100" b="0" dirty="0"/>
              <a:t>© C. Costa </a:t>
            </a:r>
            <a:r>
              <a:rPr lang="de-DE" sz="1100" b="0" dirty="0" err="1"/>
              <a:t>and</a:t>
            </a:r>
            <a:r>
              <a:rPr lang="de-DE" sz="1100" b="0" dirty="0"/>
              <a:t> D.</a:t>
            </a:r>
            <a:r>
              <a:rPr lang="de-DE" sz="1100" b="0" baseline="0" dirty="0"/>
              <a:t> </a:t>
            </a:r>
            <a:r>
              <a:rPr lang="de-DE" sz="1100" b="0" baseline="0" dirty="0" err="1"/>
              <a:t>Zeinalipour-Yazti</a:t>
            </a:r>
            <a:r>
              <a:rPr lang="de-DE" sz="1100" b="0" baseline="0" dirty="0"/>
              <a:t>, IEEE ICDE‘19, Macau SAR, China, 10 April, 2019</a:t>
            </a:r>
            <a:endParaRPr lang="en-US" sz="1100" b="0" dirty="0"/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8172400" y="6238875"/>
            <a:ext cx="514400" cy="476250"/>
          </a:xfrm>
          <a:prstGeom prst="rect">
            <a:avLst/>
          </a:prstGeom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EC8355E-476A-734E-A83A-E4393E9CA904}" type="slidenum">
              <a:rPr lang="el-GR" altLang="en-US" sz="1400"/>
              <a:pPr algn="r" eaLnBrk="1" hangingPunct="1"/>
              <a:t>‹#›</a:t>
            </a:fld>
            <a:endParaRPr lang="el-GR" alt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solidFill>
            <a:srgbClr val="00355E"/>
          </a:solidFill>
          <a:ln>
            <a:solidFill>
              <a:srgbClr val="00355E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186766" cy="50072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pic>
        <p:nvPicPr>
          <p:cNvPr id="7" name="Picture 2" descr="http://db.cs.pitt.edu/courses/cs0008/current.term/images/logo.png">
            <a:extLst>
              <a:ext uri="{FF2B5EF4-FFF2-40B4-BE49-F238E27FC236}">
                <a16:creationId xmlns:a16="http://schemas.microsoft.com/office/drawing/2014/main" id="{DF437F9A-22AD-426B-8EA8-597384052E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9" y="6311403"/>
            <a:ext cx="1113830" cy="33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6296041"/>
            <a:ext cx="990960" cy="31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029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7236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>
                <a:solidFill>
                  <a:schemeClr val="bg1"/>
                </a:solidFill>
              </a:rPr>
              <a:t>Dagstuhl Seminar </a:t>
            </a:r>
            <a:r>
              <a:rPr lang="en-GB" sz="1800" b="0" i="1">
                <a:solidFill>
                  <a:schemeClr val="bg1"/>
                </a:solidFill>
              </a:rPr>
              <a:t>10042, </a:t>
            </a:r>
            <a:r>
              <a:rPr lang="en-US" sz="1800" b="0" i="1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msl.cs.ucy.ac.cy/tutorials/icde19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HXib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goo.gl/7y53eb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Pwu4ug" TargetMode="Externa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png"/><Relationship Id="rId7" Type="http://schemas.openxmlformats.org/officeDocument/2006/relationships/image" Target="../media/image19.tif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11" Type="http://schemas.openxmlformats.org/officeDocument/2006/relationships/image" Target="../media/image23.tiff"/><Relationship Id="rId5" Type="http://schemas.openxmlformats.org/officeDocument/2006/relationships/image" Target="../media/image17.tiff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ext_message" TargetMode="External"/><Relationship Id="rId2" Type="http://schemas.openxmlformats.org/officeDocument/2006/relationships/hyperlink" Target="https://en.wikipedia.org/wiki/Telephone_cal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msl.cs.ucy.ac.cy/tutorials/icde19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://www.webopedia.com/TERM/G/GSM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ece.org/fileadmin/DAM/stats/documents/ece/ces/ge.46/2013/Topic_2_soria-comas_domingo-ferrer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o4MnJp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goo.gl/tJNa9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hyperlink" Target="https://www.cellmapper.net/ma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JB0uWlNCrvU?t=159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msl.cs.ucy.ac.cy/tutorials/icde19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n-US" dirty="0">
                <a:solidFill>
                  <a:schemeClr val="bg1"/>
                </a:solidFill>
              </a:rPr>
              <a:t>Telco Big Data Research and Open Problems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11188" y="2204864"/>
            <a:ext cx="6458024" cy="373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2400" dirty="0"/>
              <a:t>Constantinos Costa </a:t>
            </a:r>
            <a:r>
              <a:rPr lang="en-US" sz="2400" b="0" dirty="0"/>
              <a:t>and Demetrios Zeinalipour-</a:t>
            </a:r>
            <a:r>
              <a:rPr lang="en-US" sz="2400" b="0" dirty="0" err="1"/>
              <a:t>Yazti</a:t>
            </a:r>
            <a:endParaRPr lang="en-US" sz="2400" b="0" baseline="30000" dirty="0"/>
          </a:p>
          <a:p>
            <a:pPr algn="ctr"/>
            <a:endParaRPr lang="en-US" sz="1800" b="0" dirty="0">
              <a:solidFill>
                <a:schemeClr val="tx1"/>
              </a:solidFill>
            </a:endParaRPr>
          </a:p>
          <a:p>
            <a:pPr algn="ctr"/>
            <a:r>
              <a:rPr lang="en-US" altLang="en-US" sz="2400" b="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400" baseline="30000" dirty="0"/>
          </a:p>
          <a:p>
            <a:pPr algn="ctr" eaLnBrk="1" hangingPunct="1">
              <a:spcBef>
                <a:spcPct val="20000"/>
              </a:spcBef>
            </a:pPr>
            <a:endParaRPr lang="en-US" sz="2400" b="0" dirty="0"/>
          </a:p>
          <a:p>
            <a:pPr algn="ctr" eaLnBrk="1" hangingPunct="1">
              <a:spcBef>
                <a:spcPct val="20000"/>
              </a:spcBef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6086245"/>
            <a:ext cx="7993062" cy="583115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IEEE ICDE 2019 - 35th IEEE International Conference on Data Engineering</a:t>
            </a:r>
          </a:p>
          <a:p>
            <a:pPr algn="ctr" eaLnBrk="1" hangingPunct="1"/>
            <a:r>
              <a:rPr lang="en-US" altLang="en-US" sz="1800" b="0" dirty="0">
                <a:solidFill>
                  <a:schemeClr val="bg1"/>
                </a:solidFill>
              </a:rPr>
              <a:t>Macau SAR, China, 8-12 April, 2019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E44AE5E-E628-4678-AB18-74B41DE4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355482"/>
            <a:ext cx="2920442" cy="108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dzeina\AppData\Local\Temp\vmware-dzeina\VMwareDnD\bee9d31e\zeinalipour.jpg">
            <a:extLst>
              <a:ext uri="{FF2B5EF4-FFF2-40B4-BE49-F238E27FC236}">
                <a16:creationId xmlns:a16="http://schemas.microsoft.com/office/drawing/2014/main" id="{140C52DB-C7C8-4B15-9ABF-96349A407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1604" y="4032919"/>
            <a:ext cx="110172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cs.ucy.ac.cy/~costa.c/images/head01.png">
            <a:extLst>
              <a:ext uri="{FF2B5EF4-FFF2-40B4-BE49-F238E27FC236}">
                <a16:creationId xmlns:a16="http://schemas.microsoft.com/office/drawing/2014/main" id="{7052EA03-911D-4666-A9F7-3B793F80F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04" y="2240087"/>
            <a:ext cx="1123949" cy="14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A41911-617E-9D40-80E1-B2E98C4CCA13}"/>
              </a:ext>
            </a:extLst>
          </p:cNvPr>
          <p:cNvSpPr/>
          <p:nvPr/>
        </p:nvSpPr>
        <p:spPr>
          <a:xfrm>
            <a:off x="756976" y="5542114"/>
            <a:ext cx="6664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Slides: </a:t>
            </a:r>
            <a:r>
              <a:rPr lang="en-US" sz="1800" b="0" dirty="0">
                <a:hlinkClick r:id="rId6"/>
              </a:rPr>
              <a:t>https://dmsl.cs.ucy.ac.cy/tutorials/icde19</a:t>
            </a:r>
            <a:endParaRPr lang="en-US" sz="1800" b="0" dirty="0"/>
          </a:p>
          <a:p>
            <a:pPr algn="ctr"/>
            <a:endParaRPr lang="en-US" sz="1800" b="0" dirty="0"/>
          </a:p>
        </p:txBody>
      </p:sp>
      <p:pic>
        <p:nvPicPr>
          <p:cNvPr id="1026" name="Picture 2" descr="http://db.cs.pitt.edu/courses/cs0008/current.term/images/logo.png">
            <a:extLst>
              <a:ext uri="{FF2B5EF4-FFF2-40B4-BE49-F238E27FC236}">
                <a16:creationId xmlns:a16="http://schemas.microsoft.com/office/drawing/2014/main" id="{1749A29C-D054-43BD-B4EE-D9679661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9" y="4406700"/>
            <a:ext cx="3177886" cy="96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96C2F87-4C44-46EC-9549-C7E4806CE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7544"/>
              </p:ext>
            </p:extLst>
          </p:nvPr>
        </p:nvGraphicFramePr>
        <p:xfrm>
          <a:off x="612367" y="3068176"/>
          <a:ext cx="6911962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981">
                  <a:extLst>
                    <a:ext uri="{9D8B030D-6E8A-4147-A177-3AD203B41FA5}">
                      <a16:colId xmlns:a16="http://schemas.microsoft.com/office/drawing/2014/main" val="1730078511"/>
                    </a:ext>
                  </a:extLst>
                </a:gridCol>
                <a:gridCol w="3455981">
                  <a:extLst>
                    <a:ext uri="{9D8B030D-6E8A-4147-A177-3AD203B41FA5}">
                      <a16:colId xmlns:a16="http://schemas.microsoft.com/office/drawing/2014/main" val="4978904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-128"/>
                          <a:cs typeface="+mn-cs"/>
                        </a:rPr>
                        <a:t>Advanced Data Management Technologies Laboratory (ADMT)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-128"/>
                          <a:cs typeface="+mn-cs"/>
                        </a:rPr>
                        <a:t>Dept. of Computer Science, University of Pittsburgh, 15213 Pittsburgh, PA, USA</a:t>
                      </a: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-128"/>
                          <a:cs typeface="+mn-cs"/>
                        </a:rPr>
                        <a:t>Data Management Systems Laboratory (DMSL)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-128"/>
                          <a:cs typeface="+mn-cs"/>
                        </a:rPr>
                        <a:t>Dept. of Computer Science, University of Cyprus, 1678 Nicosia, Cyprus</a:t>
                      </a: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09045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Perspective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dirty="0"/>
              <a:t>TBD Investments </a:t>
            </a:r>
            <a:r>
              <a:rPr lang="en-US" sz="2800" b="1" dirty="0"/>
              <a:t>projected to grow</a:t>
            </a:r>
          </a:p>
          <a:p>
            <a:pPr lvl="1"/>
            <a:r>
              <a:rPr lang="en-US" sz="2400" dirty="0"/>
              <a:t>50% of </a:t>
            </a:r>
            <a:r>
              <a:rPr lang="en-US" sz="2400" dirty="0" err="1"/>
              <a:t>Telcos</a:t>
            </a:r>
            <a:r>
              <a:rPr lang="en-US" sz="2400" dirty="0"/>
              <a:t> will invest in TBD (only 30% have done it by 2016)</a:t>
            </a:r>
          </a:p>
          <a:p>
            <a:pPr lvl="2"/>
            <a:r>
              <a:rPr lang="en-US" sz="2000" dirty="0"/>
              <a:t>Source:</a:t>
            </a:r>
            <a:r>
              <a:rPr lang="en-US" sz="2000" i="1" dirty="0"/>
              <a:t> McKinsey &amp; Company Telecommunications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Telcos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: The untapped promise of big data”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June 2016. 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hlinkClick r:id="rId3"/>
              </a:rPr>
              <a:t>https://goo.gl/mAHXib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The promise of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unleashing the value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of TBD has not been realized to this date!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It merely focuses on some business/network cases: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/>
          </p:nvPr>
        </p:nvGraphicFramePr>
        <p:xfrm>
          <a:off x="539552" y="4509120"/>
          <a:ext cx="8104414" cy="1872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457875" y="5945459"/>
            <a:ext cx="454796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0" dirty="0">
                <a:solidFill>
                  <a:srgbClr val="000000"/>
                </a:solidFill>
                <a:latin typeface="Calibre Light"/>
              </a:rPr>
              <a:t>Source: Key Big Data Use Cases for </a:t>
            </a:r>
            <a:r>
              <a:rPr lang="en-US" sz="600" b="0" dirty="0" err="1">
                <a:solidFill>
                  <a:srgbClr val="000000"/>
                </a:solidFill>
                <a:latin typeface="Calibre Light"/>
              </a:rPr>
              <a:t>Telcos</a:t>
            </a:r>
            <a:r>
              <a:rPr lang="en-US" sz="600" b="0" dirty="0">
                <a:solidFill>
                  <a:srgbClr val="000000"/>
                </a:solidFill>
                <a:latin typeface="Calibre Light"/>
              </a:rPr>
              <a:t>, Cloudera, 2015</a:t>
            </a:r>
          </a:p>
        </p:txBody>
      </p:sp>
    </p:spTree>
    <p:extLst>
      <p:ext uri="{BB962C8B-B14F-4D97-AF65-F5344CB8AC3E}">
        <p14:creationId xmlns:p14="http://schemas.microsoft.com/office/powerpoint/2010/main" val="167353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566DADB-F5F9-6A4E-BC36-947C71D63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253" y="1008309"/>
            <a:ext cx="3375588" cy="2224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C90316-6604-3941-A8E4-DA430378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=&gt; Telco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284EF-69A3-8743-B50E-527805FE0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65" y="1140160"/>
            <a:ext cx="4905812" cy="41468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5G (2020) is  pushing </a:t>
            </a:r>
          </a:p>
          <a:p>
            <a:pPr marL="0" indent="0">
              <a:buNone/>
            </a:pPr>
            <a:r>
              <a:rPr lang="en-US" sz="2800" dirty="0"/>
              <a:t>forward by popular demand:</a:t>
            </a:r>
          </a:p>
          <a:p>
            <a:r>
              <a:rPr lang="en-US" sz="2400" dirty="0"/>
              <a:t>Capacity (femtocells/relay)</a:t>
            </a:r>
          </a:p>
          <a:p>
            <a:pPr lvl="1"/>
            <a:r>
              <a:rPr lang="en-US" sz="1400" dirty="0"/>
              <a:t>Standard (&lt;35km), Microcell (&lt;2km), Picocell (&lt;200m), Femtocells (&lt;10m).</a:t>
            </a:r>
          </a:p>
          <a:p>
            <a:pPr lvl="1"/>
            <a:r>
              <a:rPr lang="en-US" sz="1400" dirty="0"/>
              <a:t>Better IoT integration, millimeter waves, massive MIMO, beamforming and full duplex.</a:t>
            </a:r>
          </a:p>
          <a:p>
            <a:r>
              <a:rPr lang="en-US" sz="2400" dirty="0"/>
              <a:t>Latency (&lt;1ms)</a:t>
            </a:r>
          </a:p>
          <a:p>
            <a:r>
              <a:rPr lang="en-US" sz="2400" dirty="0"/>
              <a:t>Energy Consumption (ultra low)</a:t>
            </a:r>
          </a:p>
          <a:p>
            <a:r>
              <a:rPr lang="en-US" sz="2400" dirty="0"/>
              <a:t>Cost (ultra low)</a:t>
            </a:r>
          </a:p>
          <a:p>
            <a:r>
              <a:rPr lang="en-US" sz="2400" dirty="0"/>
              <a:t>Data Rates (&gt;10Gbps)</a:t>
            </a:r>
          </a:p>
          <a:p>
            <a:r>
              <a:rPr lang="en-US" sz="2400" dirty="0"/>
              <a:t>Coverage (100Mbps)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BC47E-7CCE-8046-9A9E-B69EFA0DE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560" y="757791"/>
            <a:ext cx="7823933" cy="557497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D909E2-DE3F-5E44-81A5-7BC3A6B5DAB8}"/>
              </a:ext>
            </a:extLst>
          </p:cNvPr>
          <p:cNvSpPr txBox="1">
            <a:spLocks/>
          </p:cNvSpPr>
          <p:nvPr/>
        </p:nvSpPr>
        <p:spPr bwMode="auto">
          <a:xfrm>
            <a:off x="-2690032" y="8397552"/>
            <a:ext cx="8032408" cy="50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0" kern="0" dirty="0"/>
              <a:t>Things will come and go in this trajectory:</a:t>
            </a:r>
          </a:p>
          <a:p>
            <a:pPr lvl="1"/>
            <a:r>
              <a:rPr lang="en-US" sz="2400" b="1" kern="0" dirty="0"/>
              <a:t>Go: </a:t>
            </a:r>
            <a:r>
              <a:rPr lang="en-US" sz="2400" b="0" kern="0" dirty="0"/>
              <a:t>SMS overtaken by OTT (Over-The-Top) media </a:t>
            </a:r>
          </a:p>
          <a:p>
            <a:pPr lvl="1"/>
            <a:r>
              <a:rPr lang="en-US" sz="2400" b="1" kern="0" dirty="0"/>
              <a:t>Come: </a:t>
            </a:r>
          </a:p>
          <a:p>
            <a:pPr lvl="2"/>
            <a:r>
              <a:rPr lang="en-US" b="0" kern="0" dirty="0"/>
              <a:t>Unlimited data plans and higher speeds for </a:t>
            </a:r>
            <a:r>
              <a:rPr lang="en-US" b="1" kern="0" dirty="0">
                <a:solidFill>
                  <a:srgbClr val="FF0000"/>
                </a:solidFill>
              </a:rPr>
              <a:t>users</a:t>
            </a:r>
            <a:r>
              <a:rPr lang="en-US" b="0" kern="0" dirty="0"/>
              <a:t> (e.g., for streaming media, mixed (augmented + virtual) reality.</a:t>
            </a:r>
          </a:p>
          <a:p>
            <a:pPr lvl="2"/>
            <a:r>
              <a:rPr lang="en-US" b="0" kern="0" dirty="0"/>
              <a:t>Supporting the march of IoT.</a:t>
            </a:r>
          </a:p>
          <a:p>
            <a:endParaRPr lang="en-US" sz="2800" b="0" kern="0" dirty="0"/>
          </a:p>
          <a:p>
            <a:pPr lvl="2"/>
            <a:endParaRPr lang="en-US" b="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4C748-E369-6645-A2FF-77BB63E0C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374" y="3651127"/>
            <a:ext cx="3096344" cy="18401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4619D8-7375-9B4C-8CC2-CDF6DD34B3A9}"/>
              </a:ext>
            </a:extLst>
          </p:cNvPr>
          <p:cNvSpPr/>
          <p:nvPr/>
        </p:nvSpPr>
        <p:spPr>
          <a:xfrm>
            <a:off x="5812001" y="5399638"/>
            <a:ext cx="25557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/>
              <a:t>5G: </a:t>
            </a:r>
            <a:r>
              <a:rPr lang="en-US" sz="1100" b="0" dirty="0">
                <a:hlinkClick r:id="rId6"/>
              </a:rPr>
              <a:t>https://goo.gl/Pwu4ug</a:t>
            </a:r>
            <a:r>
              <a:rPr lang="en-US" sz="1100" b="0" dirty="0"/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FA2EA-2986-8346-99DD-D6779AD65E3F}"/>
              </a:ext>
            </a:extLst>
          </p:cNvPr>
          <p:cNvSpPr txBox="1"/>
          <p:nvPr/>
        </p:nvSpPr>
        <p:spPr>
          <a:xfrm>
            <a:off x="514601" y="5635408"/>
            <a:ext cx="8186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Quote: </a:t>
            </a:r>
            <a:r>
              <a:rPr lang="en-US" sz="2000" b="0" i="1" dirty="0"/>
              <a:t>This is not the end. It is not even the beginning of the end. But it is, perhaps, the end of the beginning - </a:t>
            </a:r>
            <a:r>
              <a:rPr lang="en-US" sz="2000" i="1" dirty="0"/>
              <a:t>Winston Churchill</a:t>
            </a:r>
            <a:endParaRPr lang="en-US" sz="1600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9815CA-03D1-A247-AFFF-49964A55DAE9}"/>
              </a:ext>
            </a:extLst>
          </p:cNvPr>
          <p:cNvSpPr/>
          <p:nvPr/>
        </p:nvSpPr>
        <p:spPr>
          <a:xfrm>
            <a:off x="5342376" y="3021989"/>
            <a:ext cx="33537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0" dirty="0"/>
              <a:t>5G Energy: </a:t>
            </a:r>
            <a:r>
              <a:rPr lang="en-US" sz="1400" b="0" dirty="0">
                <a:hlinkClick r:id="rId7"/>
              </a:rPr>
              <a:t>https://goo.gl/7y53eb</a:t>
            </a:r>
            <a:r>
              <a:rPr lang="en-US" sz="14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31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67544" y="908720"/>
            <a:ext cx="82296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March 2017: </a:t>
            </a:r>
            <a:r>
              <a:rPr lang="en-US" sz="2400" b="0" dirty="0"/>
              <a:t>“</a:t>
            </a:r>
            <a:r>
              <a:rPr lang="en-US" sz="2400" b="0" i="1" dirty="0"/>
              <a:t>U.S. consumers now spend                            5 hours per day on mobile devices” </a:t>
            </a:r>
            <a:r>
              <a:rPr lang="mr-IN" sz="2000" b="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–</a:t>
            </a:r>
            <a:r>
              <a:rPr lang="en-US" sz="2000" b="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TechCrunch (Flurry)</a:t>
            </a:r>
          </a:p>
          <a:p>
            <a:endParaRPr lang="en-US" sz="2000" b="0" dirty="0">
              <a:solidFill>
                <a:srgbClr val="000000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marL="0" indent="0">
              <a:buNone/>
            </a:pPr>
            <a:endParaRPr lang="en-US" sz="2000" b="0" dirty="0">
              <a:solidFill>
                <a:srgbClr val="000000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r>
              <a:rPr lang="en-US" sz="2400" dirty="0"/>
              <a:t>2020: Mobile Data </a:t>
            </a:r>
            <a:r>
              <a:rPr lang="en-US" sz="2400" b="0" dirty="0"/>
              <a:t>is expected to explode even further in the future with the advent of: IoT </a:t>
            </a:r>
            <a:r>
              <a:rPr lang="en-US" sz="2400" dirty="0"/>
              <a:t>hardware</a:t>
            </a:r>
            <a:r>
              <a:rPr lang="en-US" sz="2400" b="0" dirty="0"/>
              <a:t>, high-bandwidth/low-latency </a:t>
            </a:r>
            <a:r>
              <a:rPr lang="en-US" sz="2400" dirty="0"/>
              <a:t>networks</a:t>
            </a:r>
            <a:r>
              <a:rPr lang="en-US" sz="2400" b="0" dirty="0"/>
              <a:t>, cloud/fog </a:t>
            </a:r>
            <a:r>
              <a:rPr lang="en-US" sz="2400" dirty="0"/>
              <a:t>computing.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Human Population: </a:t>
            </a:r>
            <a:r>
              <a:rPr lang="en-US" sz="1600" b="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8 Billion - UN DESA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SIM Cards: </a:t>
            </a:r>
            <a:r>
              <a:rPr lang="en-US" sz="1600" b="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5.8 Billion - </a:t>
            </a:r>
            <a:r>
              <a:rPr lang="en-US" sz="1600" b="0" dirty="0" err="1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abiresearch.com</a:t>
            </a:r>
            <a:endParaRPr lang="en-US" sz="1600" b="0" dirty="0">
              <a:solidFill>
                <a:srgbClr val="000000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Wi-Fi: </a:t>
            </a:r>
            <a:r>
              <a:rPr lang="en-US" sz="1600" b="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41 Billion active Wi-Fi devices – information-</a:t>
            </a:r>
            <a:r>
              <a:rPr lang="en-US" sz="1600" b="0" dirty="0" err="1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age.com</a:t>
            </a:r>
            <a:endParaRPr lang="en-US" sz="1600" b="0" dirty="0">
              <a:solidFill>
                <a:srgbClr val="000000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Devices: </a:t>
            </a:r>
            <a:r>
              <a:rPr lang="en-US" sz="1600" b="0" dirty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20  Billion Connected devices</a:t>
            </a:r>
          </a:p>
          <a:p>
            <a:pPr lvl="1"/>
            <a:endParaRPr lang="en-US" sz="1600" b="0" dirty="0">
              <a:solidFill>
                <a:srgbClr val="000000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lvl="1"/>
            <a:endParaRPr lang="en-US" sz="1600" b="0" dirty="0">
              <a:solidFill>
                <a:srgbClr val="000000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lvl="1"/>
            <a:endParaRPr lang="en-US" sz="1600" b="0" dirty="0">
              <a:solidFill>
                <a:srgbClr val="000000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endParaRPr lang="en-US" sz="2000" b="0" kern="0" dirty="0">
              <a:solidFill>
                <a:srgbClr val="000000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8964488" y="3645024"/>
            <a:ext cx="6264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ABBB21-BF6C-D44F-86F5-B811759383A4}"/>
              </a:ext>
            </a:extLst>
          </p:cNvPr>
          <p:cNvGrpSpPr/>
          <p:nvPr/>
        </p:nvGrpSpPr>
        <p:grpSpPr>
          <a:xfrm>
            <a:off x="1373908" y="1684038"/>
            <a:ext cx="6416872" cy="852266"/>
            <a:chOff x="780244" y="1679075"/>
            <a:chExt cx="7638875" cy="19088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7161" y="1762309"/>
              <a:ext cx="1764192" cy="131398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4599" y="1679075"/>
              <a:ext cx="1220392" cy="132625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576673" y="2965661"/>
              <a:ext cx="1477066" cy="58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Telemedicine</a:t>
              </a:r>
              <a:endParaRPr lang="en-US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6176" y="1772816"/>
              <a:ext cx="1822227" cy="125531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92448" y="2958830"/>
              <a:ext cx="2726671" cy="58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Social </a:t>
              </a:r>
              <a:r>
                <a:rPr lang="en-US" sz="11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Engagement</a:t>
              </a:r>
              <a:endParaRPr lang="en-US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55290" y="2971695"/>
              <a:ext cx="2726671" cy="58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Transportation</a:t>
              </a:r>
              <a:endParaRPr lang="en-US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80244" y="1772953"/>
              <a:ext cx="1725812" cy="1814981"/>
              <a:chOff x="974128" y="4972595"/>
              <a:chExt cx="1725812" cy="181498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4128" y="4972595"/>
                <a:ext cx="1725812" cy="1292693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040076" y="6201636"/>
                <a:ext cx="1477066" cy="585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Navigation</a:t>
                </a:r>
                <a:endParaRPr lang="en-US" sz="11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1CD72A7B-03BE-8C4D-9665-D7FDD18A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=&gt; Telco Revolution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060BED-3ED8-7945-9D23-EFEBE0DAF0CF}"/>
              </a:ext>
            </a:extLst>
          </p:cNvPr>
          <p:cNvGrpSpPr/>
          <p:nvPr/>
        </p:nvGrpSpPr>
        <p:grpSpPr>
          <a:xfrm>
            <a:off x="161664" y="4725144"/>
            <a:ext cx="8982336" cy="1485581"/>
            <a:chOff x="126168" y="4257136"/>
            <a:chExt cx="8982336" cy="214109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98CD33-8520-FC44-8316-22056ACEB8DA}"/>
                </a:ext>
              </a:extLst>
            </p:cNvPr>
            <p:cNvSpPr txBox="1"/>
            <p:nvPr/>
          </p:nvSpPr>
          <p:spPr>
            <a:xfrm>
              <a:off x="1979712" y="5791989"/>
              <a:ext cx="20366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Precision Agriculture / </a:t>
              </a:r>
              <a:r>
                <a:rPr lang="en-US" sz="14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Agritech</a:t>
              </a:r>
              <a:endPara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D94A99-00C1-134A-A90D-2B3BAE494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168" y="4430643"/>
              <a:ext cx="1874784" cy="135650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FC0D97-3042-CB40-8480-853DD37374EC}"/>
                </a:ext>
              </a:extLst>
            </p:cNvPr>
            <p:cNvSpPr txBox="1"/>
            <p:nvPr/>
          </p:nvSpPr>
          <p:spPr>
            <a:xfrm>
              <a:off x="135544" y="5791989"/>
              <a:ext cx="1906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Transportation / Smart Cars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96D9E8E-21F0-DB40-978F-57FF06033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20785" y="4480513"/>
              <a:ext cx="2071377" cy="133557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A6C7F7-A9A5-AC44-9DA9-5A6B3DE3F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56473" y="4257136"/>
              <a:ext cx="927082" cy="458817"/>
            </a:xfrm>
            <a:prstGeom prst="rect">
              <a:avLst/>
            </a:prstGeom>
          </p:spPr>
        </p:pic>
        <p:pic>
          <p:nvPicPr>
            <p:cNvPr id="29" name="Picture 28" descr="palmetto-health.jpg">
              <a:extLst>
                <a:ext uri="{FF2B5EF4-FFF2-40B4-BE49-F238E27FC236}">
                  <a16:creationId xmlns:a16="http://schemas.microsoft.com/office/drawing/2014/main" id="{4297CF3D-5366-6849-B452-9B3AEDC1A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139952" y="4464932"/>
              <a:ext cx="1435993" cy="1351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11BAC7-DF6E-8A48-AA71-EC4E839CBD95}"/>
                </a:ext>
              </a:extLst>
            </p:cNvPr>
            <p:cNvSpPr txBox="1"/>
            <p:nvPr/>
          </p:nvSpPr>
          <p:spPr>
            <a:xfrm>
              <a:off x="4229082" y="5811838"/>
              <a:ext cx="1477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eHealth</a:t>
              </a:r>
              <a:endPara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6C69130-9FB8-BD4E-8A3E-FDFCE9B3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54976" y="4449204"/>
              <a:ext cx="1522300" cy="131600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FC76E36-5F98-AF44-B859-684EA4915802}"/>
                </a:ext>
              </a:extLst>
            </p:cNvPr>
            <p:cNvSpPr txBox="1"/>
            <p:nvPr/>
          </p:nvSpPr>
          <p:spPr>
            <a:xfrm>
              <a:off x="7161620" y="5875008"/>
              <a:ext cx="19468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Manufacturing / Logistics</a:t>
              </a:r>
              <a:endPara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F875EF3-1B80-714E-8C2C-94F27D935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73546" y="4449204"/>
              <a:ext cx="1562750" cy="13543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1ADD9FA-290A-7B4C-9752-EC0AC7F6CA34}"/>
                </a:ext>
              </a:extLst>
            </p:cNvPr>
            <p:cNvSpPr txBox="1"/>
            <p:nvPr/>
          </p:nvSpPr>
          <p:spPr>
            <a:xfrm>
              <a:off x="5613351" y="5765206"/>
              <a:ext cx="16229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Social (Sophia) Humanoids</a:t>
              </a:r>
              <a:endPara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39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=&gt; Telco Revolution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082F7-486D-BB45-9975-F8368465F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52736"/>
            <a:ext cx="8370522" cy="5040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2A5EED2-323A-A442-BA27-D22C9B27B958}"/>
              </a:ext>
            </a:extLst>
          </p:cNvPr>
          <p:cNvSpPr/>
          <p:nvPr/>
        </p:nvSpPr>
        <p:spPr bwMode="auto">
          <a:xfrm>
            <a:off x="2843808" y="2996952"/>
            <a:ext cx="3240360" cy="2952328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62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48E1-C4D1-5E40-B88D-95D2A37D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190A-0864-BE45-8675-7786979BA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186766" cy="5007256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b="1" dirty="0">
                <a:solidFill>
                  <a:srgbClr val="FF0000"/>
                </a:solidFill>
              </a:rPr>
              <a:t>What is Telco Big Data?</a:t>
            </a:r>
          </a:p>
          <a:p>
            <a:r>
              <a:rPr lang="en-US" dirty="0"/>
              <a:t>Research State &amp; Open Problems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Real-time &amp; Offline Analytics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Churn Prediction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Privacy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Storage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Road Traffic Mapping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Visual Exploration</a:t>
            </a:r>
          </a:p>
        </p:txBody>
      </p:sp>
    </p:spTree>
    <p:extLst>
      <p:ext uri="{BB962C8B-B14F-4D97-AF65-F5344CB8AC3E}">
        <p14:creationId xmlns:p14="http://schemas.microsoft.com/office/powerpoint/2010/main" val="1870136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35783" y="4152073"/>
            <a:ext cx="8229600" cy="162972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Radio &amp; Core Network</a:t>
            </a:r>
          </a:p>
          <a:p>
            <a:pPr lvl="1"/>
            <a:r>
              <a:rPr lang="en-US" dirty="0"/>
              <a:t>Generate Streams of IP packets from the GSM/GPRS (2G), UMTS (3G), LTE (4G) antennas.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4744"/>
            <a:ext cx="8186766" cy="2651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95536" y="980728"/>
            <a:ext cx="3816424" cy="301255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4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4065958"/>
            <a:ext cx="8229600" cy="2000874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Telco Big Data (TBD)</a:t>
            </a:r>
          </a:p>
          <a:p>
            <a:pPr lvl="1"/>
            <a:r>
              <a:rPr lang="en-US" sz="2400" dirty="0"/>
              <a:t>Business Supporting Systems (BSS) data</a:t>
            </a:r>
          </a:p>
          <a:p>
            <a:pPr lvl="2"/>
            <a:r>
              <a:rPr lang="en-US" sz="2000" dirty="0"/>
              <a:t>Tens of </a:t>
            </a:r>
            <a:r>
              <a:rPr lang="en-US" sz="2000" b="1" dirty="0">
                <a:solidFill>
                  <a:srgbClr val="FF6600"/>
                </a:solidFill>
              </a:rPr>
              <a:t>GB/day</a:t>
            </a:r>
            <a:r>
              <a:rPr lang="en-US" sz="2000" dirty="0"/>
              <a:t> for a </a:t>
            </a:r>
            <a:r>
              <a:rPr lang="en-US" sz="2000" dirty="0" err="1"/>
              <a:t>xM</a:t>
            </a:r>
            <a:r>
              <a:rPr lang="en-US" sz="2000" dirty="0"/>
              <a:t>+ city</a:t>
            </a:r>
          </a:p>
          <a:p>
            <a:pPr lvl="1"/>
            <a:r>
              <a:rPr lang="en-US" sz="2400" dirty="0"/>
              <a:t>Operating Supporting Systems (OSS) data</a:t>
            </a:r>
          </a:p>
          <a:p>
            <a:pPr lvl="2"/>
            <a:r>
              <a:rPr lang="en-US" sz="2000" dirty="0"/>
              <a:t>Tens of </a:t>
            </a:r>
            <a:r>
              <a:rPr lang="en-US" sz="2000" b="1" dirty="0">
                <a:solidFill>
                  <a:srgbClr val="FF0000"/>
                </a:solidFill>
              </a:rPr>
              <a:t>TB/day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for a </a:t>
            </a:r>
            <a:r>
              <a:rPr lang="en-US" sz="2000" dirty="0" err="1"/>
              <a:t>xM</a:t>
            </a:r>
            <a:r>
              <a:rPr lang="en-US" sz="2000" dirty="0"/>
              <a:t>+ city</a:t>
            </a:r>
          </a:p>
          <a:p>
            <a:pPr lvl="2"/>
            <a:endParaRPr lang="en-US" sz="2000" dirty="0"/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Streams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4744"/>
            <a:ext cx="8186766" cy="2651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211960" y="1053406"/>
            <a:ext cx="2376264" cy="27231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228184" y="3501008"/>
            <a:ext cx="504056" cy="64807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760065" y="3856429"/>
            <a:ext cx="225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/>
              <a:t>Measurement Reports (can be used to localize users with triangulation ~50 meters)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3806000"/>
            <a:ext cx="266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1" dirty="0"/>
              <a:t>Call Quality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3707904" y="3544809"/>
            <a:ext cx="648072" cy="31162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4797151" y="3877029"/>
            <a:ext cx="16307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1" dirty="0"/>
              <a:t>Data quality (web speed, connection success rate)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5413443" y="3552993"/>
            <a:ext cx="54479" cy="32403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570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7" grpId="0"/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550C6F-C959-674A-9096-2EF95244E582}"/>
              </a:ext>
            </a:extLst>
          </p:cNvPr>
          <p:cNvSpPr/>
          <p:nvPr/>
        </p:nvSpPr>
        <p:spPr bwMode="auto">
          <a:xfrm>
            <a:off x="457200" y="1124744"/>
            <a:ext cx="8186766" cy="1944216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3137C-997E-9943-9A4C-EDD7F3F00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Detailed Record (CDR)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937D-801D-E84B-B911-4CC6AC860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CDR: </a:t>
            </a:r>
            <a:r>
              <a:rPr lang="en-US" sz="2400" dirty="0"/>
              <a:t>Records produced by a telephone exchange or other telecommunications equipment that documents the details of a </a:t>
            </a:r>
            <a:r>
              <a:rPr lang="en-US" sz="2400" dirty="0">
                <a:hlinkClick r:id="rId2" tooltip="Telephone call"/>
              </a:rPr>
              <a:t>telephone call</a:t>
            </a:r>
            <a:r>
              <a:rPr lang="en-US" sz="2400" dirty="0"/>
              <a:t> or other telecommunications transaction (e.g., </a:t>
            </a:r>
            <a:r>
              <a:rPr lang="en-US" sz="2400" dirty="0">
                <a:hlinkClick r:id="rId3" tooltip="Text message"/>
              </a:rPr>
              <a:t>text message</a:t>
            </a:r>
            <a:r>
              <a:rPr lang="en-US" sz="2400" dirty="0"/>
              <a:t>) that passes through that facility or device. – Wikipedia</a:t>
            </a:r>
          </a:p>
          <a:p>
            <a:pPr lvl="1"/>
            <a:r>
              <a:rPr lang="en-US" sz="2000" dirty="0"/>
              <a:t>Contains: time, duration, completion status, source number, and destination number</a:t>
            </a:r>
          </a:p>
          <a:p>
            <a:pPr lvl="1"/>
            <a:r>
              <a:rPr lang="en-US" sz="2000" dirty="0"/>
              <a:t>Each CDR says when session </a:t>
            </a:r>
            <a:r>
              <a:rPr lang="en-US" sz="2000" b="1" dirty="0"/>
              <a:t>began</a:t>
            </a:r>
            <a:r>
              <a:rPr lang="en-US" sz="2000" dirty="0"/>
              <a:t> and when it </a:t>
            </a:r>
            <a:r>
              <a:rPr lang="en-US" sz="2000" b="1" dirty="0"/>
              <a:t>ended</a:t>
            </a:r>
            <a:r>
              <a:rPr lang="en-US" sz="2000" dirty="0"/>
              <a:t> (but will not show the in-between behavior)</a:t>
            </a:r>
          </a:p>
          <a:p>
            <a:pPr lvl="1"/>
            <a:r>
              <a:rPr lang="en-US" sz="2000" dirty="0"/>
              <a:t>Collected every ~ 30 minutes in datacenter (not real time)</a:t>
            </a:r>
          </a:p>
          <a:p>
            <a:r>
              <a:rPr lang="en-US" sz="2400" dirty="0"/>
              <a:t>Not a real source of TBD, but a complementary  source. (collected inside Relational Databases). </a:t>
            </a:r>
          </a:p>
          <a:p>
            <a:r>
              <a:rPr lang="en-US" sz="2400" dirty="0"/>
              <a:t>Most (if not all) of academic studies use this type of data only (as opposed to Network Measurements)</a:t>
            </a:r>
          </a:p>
        </p:txBody>
      </p:sp>
    </p:spTree>
    <p:extLst>
      <p:ext uri="{BB962C8B-B14F-4D97-AF65-F5344CB8AC3E}">
        <p14:creationId xmlns:p14="http://schemas.microsoft.com/office/powerpoint/2010/main" val="36743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D440C-D54D-0D4D-A2E3-788B009D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Reports (MR)*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DFE96-1A05-F048-A426-E0748E8C5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304907"/>
            <a:ext cx="1831946" cy="2392746"/>
          </a:xfrm>
          <a:prstGeom prst="rect">
            <a:avLst/>
          </a:prstGeom>
        </p:spPr>
      </p:pic>
      <p:sp>
        <p:nvSpPr>
          <p:cNvPr id="6" name="Smiley Face 5">
            <a:extLst>
              <a:ext uri="{FF2B5EF4-FFF2-40B4-BE49-F238E27FC236}">
                <a16:creationId xmlns:a16="http://schemas.microsoft.com/office/drawing/2014/main" id="{5B71F184-738D-CD40-A5CD-1EB0FB865EB7}"/>
              </a:ext>
            </a:extLst>
          </p:cNvPr>
          <p:cNvSpPr/>
          <p:nvPr/>
        </p:nvSpPr>
        <p:spPr bwMode="auto">
          <a:xfrm>
            <a:off x="6876256" y="1637184"/>
            <a:ext cx="504056" cy="576064"/>
          </a:xfrm>
          <a:prstGeom prst="smileyF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F6EAAE56-E3B4-E64F-A5E0-9346F59ED9ED}"/>
              </a:ext>
            </a:extLst>
          </p:cNvPr>
          <p:cNvSpPr/>
          <p:nvPr/>
        </p:nvSpPr>
        <p:spPr bwMode="auto">
          <a:xfrm>
            <a:off x="823326" y="1061120"/>
            <a:ext cx="504056" cy="576064"/>
          </a:xfrm>
          <a:prstGeom prst="smileyF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1FE62905-620D-6040-AE7F-44B38508D5FC}"/>
              </a:ext>
            </a:extLst>
          </p:cNvPr>
          <p:cNvSpPr/>
          <p:nvPr/>
        </p:nvSpPr>
        <p:spPr bwMode="auto">
          <a:xfrm>
            <a:off x="4550583" y="4697385"/>
            <a:ext cx="1152128" cy="962978"/>
          </a:xfrm>
          <a:prstGeom prst="can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0A5D36-5E17-214D-B64D-DB37EFB0FF50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5183560" y="4073061"/>
            <a:ext cx="0" cy="53456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3895C68-8170-4C4D-9B6A-4DDCF33263F6}"/>
              </a:ext>
            </a:extLst>
          </p:cNvPr>
          <p:cNvSpPr txBox="1"/>
          <p:nvPr/>
        </p:nvSpPr>
        <p:spPr>
          <a:xfrm>
            <a:off x="755576" y="3873006"/>
            <a:ext cx="442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A3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(C1, call drops, 10)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58FC8E-A7E8-744A-9D71-181E55B38A0D}"/>
              </a:ext>
            </a:extLst>
          </p:cNvPr>
          <p:cNvCxnSpPr/>
          <p:nvPr/>
        </p:nvCxnSpPr>
        <p:spPr bwMode="auto">
          <a:xfrm>
            <a:off x="1475656" y="1349152"/>
            <a:ext cx="1440160" cy="423664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D89352-F4BA-0E48-8A40-7CE80A1E19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0648" y="2056140"/>
            <a:ext cx="1779264" cy="106478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Smiley Face 18">
            <a:extLst>
              <a:ext uri="{FF2B5EF4-FFF2-40B4-BE49-F238E27FC236}">
                <a16:creationId xmlns:a16="http://schemas.microsoft.com/office/drawing/2014/main" id="{55CC5FE8-787C-3942-8B62-03402D310823}"/>
              </a:ext>
            </a:extLst>
          </p:cNvPr>
          <p:cNvSpPr/>
          <p:nvPr/>
        </p:nvSpPr>
        <p:spPr bwMode="auto">
          <a:xfrm>
            <a:off x="791245" y="2564904"/>
            <a:ext cx="504056" cy="576064"/>
          </a:xfrm>
          <a:prstGeom prst="smileyF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952F76-DA85-D849-8722-3B6CA9421721}"/>
              </a:ext>
            </a:extLst>
          </p:cNvPr>
          <p:cNvCxnSpPr>
            <a:cxnSpLocks/>
          </p:cNvCxnSpPr>
          <p:nvPr/>
        </p:nvCxnSpPr>
        <p:spPr bwMode="auto">
          <a:xfrm flipV="1">
            <a:off x="1443575" y="2564904"/>
            <a:ext cx="1487387" cy="28803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23E24535-F5D9-5C44-A75C-A93BF75FAF15}"/>
              </a:ext>
            </a:extLst>
          </p:cNvPr>
          <p:cNvSpPr/>
          <p:nvPr/>
        </p:nvSpPr>
        <p:spPr bwMode="auto">
          <a:xfrm>
            <a:off x="6228533" y="5507483"/>
            <a:ext cx="504056" cy="413196"/>
          </a:xfrm>
          <a:prstGeom prst="lightningBol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340C20-2407-FE4F-BAFF-E005859A2941}"/>
              </a:ext>
            </a:extLst>
          </p:cNvPr>
          <p:cNvSpPr/>
          <p:nvPr/>
        </p:nvSpPr>
        <p:spPr bwMode="auto">
          <a:xfrm>
            <a:off x="6670940" y="4607624"/>
            <a:ext cx="925396" cy="82869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88AFD8-5AE7-5248-A240-D3D5DFA61B1A}"/>
              </a:ext>
            </a:extLst>
          </p:cNvPr>
          <p:cNvSpPr/>
          <p:nvPr/>
        </p:nvSpPr>
        <p:spPr bwMode="auto">
          <a:xfrm>
            <a:off x="6823340" y="4760024"/>
            <a:ext cx="925396" cy="82869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82D54B-3F7F-A949-BB28-C7CAC4036E42}"/>
              </a:ext>
            </a:extLst>
          </p:cNvPr>
          <p:cNvSpPr/>
          <p:nvPr/>
        </p:nvSpPr>
        <p:spPr bwMode="auto">
          <a:xfrm>
            <a:off x="6975740" y="4912424"/>
            <a:ext cx="925396" cy="82869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7B084A-4FE0-6840-9E2A-311A480780DC}"/>
              </a:ext>
            </a:extLst>
          </p:cNvPr>
          <p:cNvSpPr/>
          <p:nvPr/>
        </p:nvSpPr>
        <p:spPr bwMode="auto">
          <a:xfrm>
            <a:off x="7128140" y="5064824"/>
            <a:ext cx="925396" cy="82869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FB9259-DC66-A148-8D8C-3AA9E7FCA0C5}"/>
              </a:ext>
            </a:extLst>
          </p:cNvPr>
          <p:cNvSpPr/>
          <p:nvPr/>
        </p:nvSpPr>
        <p:spPr bwMode="auto">
          <a:xfrm>
            <a:off x="7280540" y="5217224"/>
            <a:ext cx="925396" cy="82869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BE77E80E-952D-1B4C-BFF8-545E7B892046}"/>
              </a:ext>
            </a:extLst>
          </p:cNvPr>
          <p:cNvSpPr/>
          <p:nvPr/>
        </p:nvSpPr>
        <p:spPr bwMode="auto">
          <a:xfrm>
            <a:off x="7892259" y="4581128"/>
            <a:ext cx="504056" cy="413196"/>
          </a:xfrm>
          <a:prstGeom prst="lightningBol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01F0A9-1795-3F4E-91FE-E11E5E25FFB9}"/>
              </a:ext>
            </a:extLst>
          </p:cNvPr>
          <p:cNvSpPr txBox="1"/>
          <p:nvPr/>
        </p:nvSpPr>
        <p:spPr>
          <a:xfrm>
            <a:off x="554509" y="6036094"/>
            <a:ext cx="817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Alternative: </a:t>
            </a:r>
            <a:r>
              <a:rPr lang="en-US" sz="1600" b="0" dirty="0"/>
              <a:t>Mobile </a:t>
            </a:r>
            <a:r>
              <a:rPr lang="en-US" sz="1600" b="0" dirty="0" err="1"/>
              <a:t>BroadBand</a:t>
            </a:r>
            <a:r>
              <a:rPr lang="en-US" sz="1600" b="0" dirty="0"/>
              <a:t> (MBB) OR Network Measurement System (NMS) data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B4ABAD-B1D1-F441-AEA7-E22BF2F5B57D}"/>
              </a:ext>
            </a:extLst>
          </p:cNvPr>
          <p:cNvSpPr txBox="1"/>
          <p:nvPr/>
        </p:nvSpPr>
        <p:spPr>
          <a:xfrm>
            <a:off x="1619672" y="163718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PCHR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4D7ABF-C683-AC45-8C01-5F6BDF3D6B46}"/>
              </a:ext>
            </a:extLst>
          </p:cNvPr>
          <p:cNvSpPr txBox="1"/>
          <p:nvPr/>
        </p:nvSpPr>
        <p:spPr>
          <a:xfrm>
            <a:off x="1835696" y="285293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PCHR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71C9BD-0C40-FB44-A0DD-2A9F081B542E}"/>
              </a:ext>
            </a:extLst>
          </p:cNvPr>
          <p:cNvSpPr txBox="1"/>
          <p:nvPr/>
        </p:nvSpPr>
        <p:spPr>
          <a:xfrm>
            <a:off x="5523977" y="238615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PCHR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D6FD7D-B5F6-2746-8763-085F2DCCD8E6}"/>
              </a:ext>
            </a:extLst>
          </p:cNvPr>
          <p:cNvSpPr txBox="1"/>
          <p:nvPr/>
        </p:nvSpPr>
        <p:spPr>
          <a:xfrm>
            <a:off x="4974247" y="1531495"/>
            <a:ext cx="215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accent2"/>
                </a:solidFill>
              </a:rPr>
              <a:t>RSSi</a:t>
            </a:r>
            <a:r>
              <a:rPr lang="en-US" sz="1800" dirty="0">
                <a:solidFill>
                  <a:schemeClr val="accent2"/>
                </a:solidFill>
              </a:rPr>
              <a:t>: -30dBm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4A63D87-5B26-864F-875C-2A1019081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059" y="978551"/>
            <a:ext cx="608110" cy="79426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33B1A0D-C9BD-A048-AACB-E5C26E570F90}"/>
              </a:ext>
            </a:extLst>
          </p:cNvPr>
          <p:cNvSpPr txBox="1"/>
          <p:nvPr/>
        </p:nvSpPr>
        <p:spPr>
          <a:xfrm>
            <a:off x="6547884" y="1127173"/>
            <a:ext cx="185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accent2"/>
                </a:solidFill>
              </a:rPr>
              <a:t>RSSi</a:t>
            </a:r>
            <a:r>
              <a:rPr lang="en-US" sz="1800" dirty="0">
                <a:solidFill>
                  <a:schemeClr val="accent2"/>
                </a:solidFill>
              </a:rPr>
              <a:t>: -90dBm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CDA798E-68C0-2C4C-BD0C-84BDA9084919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4509" y="1569669"/>
            <a:ext cx="741427" cy="221403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2C0CB4D-AA34-9E42-917E-6E8BD13A36C8}"/>
              </a:ext>
            </a:extLst>
          </p:cNvPr>
          <p:cNvSpPr txBox="1"/>
          <p:nvPr/>
        </p:nvSpPr>
        <p:spPr>
          <a:xfrm>
            <a:off x="7532219" y="183398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PCHR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E37059-FDAB-AB4E-A609-27918E62915A}"/>
              </a:ext>
            </a:extLst>
          </p:cNvPr>
          <p:cNvSpPr/>
          <p:nvPr/>
        </p:nvSpPr>
        <p:spPr>
          <a:xfrm>
            <a:off x="5226999" y="4044056"/>
            <a:ext cx="4010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>
                <a:solidFill>
                  <a:schemeClr val="accent2"/>
                </a:solidFill>
              </a:rPr>
              <a:t>IMSI</a:t>
            </a:r>
            <a:r>
              <a:rPr lang="en-US" sz="1800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:XYZ, C1:-30, C2:-90)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5BD7BC-745A-FA4B-AF19-CE6B704272F4}"/>
              </a:ext>
            </a:extLst>
          </p:cNvPr>
          <p:cNvSpPr/>
          <p:nvPr/>
        </p:nvSpPr>
        <p:spPr>
          <a:xfrm>
            <a:off x="6482312" y="2220720"/>
            <a:ext cx="1331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IMSI:XYZ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F056296-41E8-D540-8212-263F553C323C}"/>
              </a:ext>
            </a:extLst>
          </p:cNvPr>
          <p:cNvSpPr/>
          <p:nvPr/>
        </p:nvSpPr>
        <p:spPr>
          <a:xfrm>
            <a:off x="8118417" y="1816161"/>
            <a:ext cx="1331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62452BF-98B6-5742-9AD4-93ECC3C94C12}"/>
              </a:ext>
            </a:extLst>
          </p:cNvPr>
          <p:cNvSpPr/>
          <p:nvPr/>
        </p:nvSpPr>
        <p:spPr>
          <a:xfrm>
            <a:off x="3467242" y="947285"/>
            <a:ext cx="1331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190CE4-64FE-5740-8309-C3AF1510EAD1}"/>
              </a:ext>
            </a:extLst>
          </p:cNvPr>
          <p:cNvSpPr txBox="1"/>
          <p:nvPr/>
        </p:nvSpPr>
        <p:spPr>
          <a:xfrm>
            <a:off x="799015" y="4174048"/>
            <a:ext cx="34526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2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(C1, </a:t>
            </a:r>
            <a:r>
              <a:rPr lang="en-US" sz="2000" dirty="0" err="1">
                <a:solidFill>
                  <a:srgbClr val="FF2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handover_attempts</a:t>
            </a:r>
            <a:r>
              <a:rPr lang="en-US" sz="2000" dirty="0">
                <a:solidFill>
                  <a:srgbClr val="FF2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40, </a:t>
            </a:r>
            <a:r>
              <a:rPr lang="en-US" sz="2000" dirty="0" err="1">
                <a:solidFill>
                  <a:srgbClr val="FF2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handovers_success</a:t>
            </a:r>
            <a:r>
              <a:rPr lang="en-US" sz="2000" dirty="0">
                <a:solidFill>
                  <a:srgbClr val="FF2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30) 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E2852CE-72A9-5248-977A-ADA5D0CEF723}"/>
              </a:ext>
            </a:extLst>
          </p:cNvPr>
          <p:cNvCxnSpPr>
            <a:cxnSpLocks/>
          </p:cNvCxnSpPr>
          <p:nvPr/>
        </p:nvCxnSpPr>
        <p:spPr bwMode="auto">
          <a:xfrm flipH="1">
            <a:off x="5219889" y="1944961"/>
            <a:ext cx="3240545" cy="216405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58939A5-3E6F-8D40-89EE-472ADBA62572}"/>
              </a:ext>
            </a:extLst>
          </p:cNvPr>
          <p:cNvCxnSpPr>
            <a:cxnSpLocks/>
            <a:endCxn id="13" idx="3"/>
          </p:cNvCxnSpPr>
          <p:nvPr/>
        </p:nvCxnSpPr>
        <p:spPr bwMode="auto">
          <a:xfrm>
            <a:off x="4072433" y="3744035"/>
            <a:ext cx="1111127" cy="32902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Can 45">
            <a:extLst>
              <a:ext uri="{FF2B5EF4-FFF2-40B4-BE49-F238E27FC236}">
                <a16:creationId xmlns:a16="http://schemas.microsoft.com/office/drawing/2014/main" id="{205C0F57-1F2F-6643-9C84-D586CD8FA1EC}"/>
              </a:ext>
            </a:extLst>
          </p:cNvPr>
          <p:cNvSpPr/>
          <p:nvPr/>
        </p:nvSpPr>
        <p:spPr bwMode="auto">
          <a:xfrm>
            <a:off x="4702983" y="4849785"/>
            <a:ext cx="1152128" cy="962978"/>
          </a:xfrm>
          <a:prstGeom prst="can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7" name="Can 46">
            <a:extLst>
              <a:ext uri="{FF2B5EF4-FFF2-40B4-BE49-F238E27FC236}">
                <a16:creationId xmlns:a16="http://schemas.microsoft.com/office/drawing/2014/main" id="{A831006B-8E48-6C46-BAD8-0FE8AC616352}"/>
              </a:ext>
            </a:extLst>
          </p:cNvPr>
          <p:cNvSpPr/>
          <p:nvPr/>
        </p:nvSpPr>
        <p:spPr bwMode="auto">
          <a:xfrm>
            <a:off x="4855383" y="5002185"/>
            <a:ext cx="1152128" cy="962978"/>
          </a:xfrm>
          <a:prstGeom prst="can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DB9AC51-7F92-1345-8580-605BA2C0EF6C}"/>
              </a:ext>
            </a:extLst>
          </p:cNvPr>
          <p:cNvCxnSpPr>
            <a:cxnSpLocks/>
          </p:cNvCxnSpPr>
          <p:nvPr/>
        </p:nvCxnSpPr>
        <p:spPr bwMode="auto">
          <a:xfrm>
            <a:off x="6138069" y="5305547"/>
            <a:ext cx="457802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0952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" grpId="0"/>
      <p:bldP spid="4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Relational Diagram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6529" y="4797152"/>
            <a:ext cx="8150941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0" name="Content Placeholder 1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2000874"/>
          </a:xfrm>
        </p:spPr>
        <p:txBody>
          <a:bodyPr/>
          <a:lstStyle/>
          <a:p>
            <a:r>
              <a:rPr lang="en-US" sz="2800" dirty="0"/>
              <a:t>TBD can </a:t>
            </a:r>
            <a:r>
              <a:rPr lang="en-US" sz="2800" b="1" dirty="0"/>
              <a:t>logically</a:t>
            </a:r>
            <a:r>
              <a:rPr lang="en-US" sz="2800" dirty="0"/>
              <a:t> be represented by a relational diagram. </a:t>
            </a:r>
          </a:p>
          <a:p>
            <a:pPr lvl="1"/>
            <a:r>
              <a:rPr lang="en-US" sz="2400" dirty="0"/>
              <a:t>Hundreds of Attributes (e.g., 200) &amp; Millions of Rows</a:t>
            </a:r>
          </a:p>
          <a:p>
            <a:pPr lvl="1"/>
            <a:r>
              <a:rPr lang="en-US" sz="2400" b="1" dirty="0"/>
              <a:t>Foreign Keys </a:t>
            </a:r>
            <a:r>
              <a:rPr lang="en-US" sz="2400" dirty="0"/>
              <a:t>enable join operations to yield answers to more </a:t>
            </a:r>
            <a:r>
              <a:rPr lang="en-US" sz="2400" b="1" dirty="0"/>
              <a:t>complex queries</a:t>
            </a:r>
          </a:p>
          <a:p>
            <a:pPr lvl="1"/>
            <a:r>
              <a:rPr lang="en-US" sz="2400" b="1" dirty="0"/>
              <a:t>Location</a:t>
            </a:r>
            <a:r>
              <a:rPr lang="en-US" sz="2400" dirty="0"/>
              <a:t> of users is </a:t>
            </a:r>
            <a:r>
              <a:rPr lang="en-US" sz="2400" b="1" dirty="0"/>
              <a:t>not</a:t>
            </a:r>
            <a:r>
              <a:rPr lang="en-US" sz="2400" dirty="0"/>
              <a:t> in TBD (but can be triangulated from MR data ~ approx. 50m accuracy)</a:t>
            </a:r>
          </a:p>
          <a:p>
            <a:pPr lvl="1"/>
            <a:r>
              <a:rPr lang="en-US" sz="2400" b="1" dirty="0"/>
              <a:t>Proprietary data formats</a:t>
            </a:r>
            <a:r>
              <a:rPr lang="en-US" sz="2400" dirty="0"/>
              <a:t> make it difficult to expand the TBD schema (e.g., radio-propagation models)</a:t>
            </a:r>
            <a:endParaRPr lang="en-US" sz="2000" dirty="0"/>
          </a:p>
          <a:p>
            <a:pPr lvl="2"/>
            <a:endParaRPr lang="en-US" sz="2000" dirty="0"/>
          </a:p>
          <a:p>
            <a:pPr lvl="1"/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7CC89-1F16-4595-A937-7F9167B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Disclaimer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6EEA7-098E-465D-BB4A-9BA28E593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Feel free to use any of the following slides for educational purposes, however kindly acknowledge the source.</a:t>
            </a:r>
          </a:p>
          <a:p>
            <a:endParaRPr lang="en-US" sz="2800" dirty="0"/>
          </a:p>
          <a:p>
            <a:r>
              <a:rPr lang="en-US" sz="2800" dirty="0"/>
              <a:t>We would also like to know how you have used these slides, so please send us an email with comments or suggestions.</a:t>
            </a:r>
          </a:p>
          <a:p>
            <a:endParaRPr lang="en-US" sz="2800" dirty="0"/>
          </a:p>
          <a:p>
            <a:r>
              <a:rPr lang="en-US" sz="2800" dirty="0"/>
              <a:t>This presentation is available at: </a:t>
            </a:r>
            <a:r>
              <a:rPr lang="en-US" sz="2800" dirty="0">
                <a:hlinkClick r:id="rId2"/>
              </a:rPr>
              <a:t>http://dmsl.cs.ucy.ac.cy/tutorials/icde19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5308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6113-D6B1-1F41-B4D2-B71AAFF1E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BA647-E5E7-DB41-BC43-92355E012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0728"/>
            <a:ext cx="6845185" cy="52572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AD1538-BA12-8F44-9022-E8CFF114ECDA}"/>
              </a:ext>
            </a:extLst>
          </p:cNvPr>
          <p:cNvSpPr/>
          <p:nvPr/>
        </p:nvSpPr>
        <p:spPr>
          <a:xfrm>
            <a:off x="7302384" y="2686025"/>
            <a:ext cx="1841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A Closer Look at KPIs for Churn Prediction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0F2941-55D1-DB4B-B87F-7F289D73F462}"/>
              </a:ext>
            </a:extLst>
          </p:cNvPr>
          <p:cNvSpPr/>
          <p:nvPr/>
        </p:nvSpPr>
        <p:spPr>
          <a:xfrm>
            <a:off x="7302384" y="4134389"/>
            <a:ext cx="14815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Yiqing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 Huang, </a:t>
            </a:r>
            <a:r>
              <a:rPr lang="en-US" sz="8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Fangzhou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 Zhu, </a:t>
            </a:r>
            <a:r>
              <a:rPr lang="en-US" sz="8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Mingxuan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 Yuan, </a:t>
            </a:r>
            <a:r>
              <a:rPr lang="en-US" sz="8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Ke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 Deng, </a:t>
            </a:r>
            <a:r>
              <a:rPr lang="en-US" sz="8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Yanhua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 Li, Bing Ni, </a:t>
            </a:r>
            <a:r>
              <a:rPr lang="en-US" sz="8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Wenyuan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 Dai, </a:t>
            </a:r>
            <a:r>
              <a:rPr lang="en-US" sz="8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Qiang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 Yang, and Jia Zeng. 2015. </a:t>
            </a:r>
            <a:r>
              <a:rPr lang="en-US" sz="800" b="0" i="1" dirty="0">
                <a:solidFill>
                  <a:srgbClr val="000000"/>
                </a:solidFill>
                <a:latin typeface="tahoma" panose="020B0604030504040204" pitchFamily="34" charset="0"/>
              </a:rPr>
              <a:t>Telco Churn Prediction with Big Data. 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In Proceedings of the 2015 </a:t>
            </a:r>
            <a:r>
              <a:rPr lang="en-US" sz="800" dirty="0">
                <a:solidFill>
                  <a:srgbClr val="000000"/>
                </a:solidFill>
                <a:latin typeface="tahoma" panose="020B0604030504040204" pitchFamily="34" charset="0"/>
              </a:rPr>
              <a:t>ACM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 SIGMOD International Conference on Management of Data (</a:t>
            </a:r>
            <a:r>
              <a:rPr lang="en-US" sz="800" dirty="0">
                <a:solidFill>
                  <a:srgbClr val="000000"/>
                </a:solidFill>
                <a:latin typeface="tahoma" panose="020B0604030504040204" pitchFamily="34" charset="0"/>
              </a:rPr>
              <a:t>SIGMOD '15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). ACM, New York, NY, USA, 607-618. DOI: https://</a:t>
            </a:r>
            <a:r>
              <a:rPr lang="en-US" sz="8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doi.org</a:t>
            </a:r>
            <a:r>
              <a:rPr lang="en-US" sz="800" b="0" dirty="0">
                <a:solidFill>
                  <a:srgbClr val="000000"/>
                </a:solidFill>
                <a:latin typeface="tahoma" panose="020B0604030504040204" pitchFamily="34" charset="0"/>
              </a:rPr>
              <a:t>/10.1145/2723372.2742794</a:t>
            </a:r>
            <a:endParaRPr lang="en-US" sz="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7E0E2-BB3C-0A4D-8FD8-B7E4D5A05892}"/>
              </a:ext>
            </a:extLst>
          </p:cNvPr>
          <p:cNvSpPr/>
          <p:nvPr/>
        </p:nvSpPr>
        <p:spPr bwMode="auto">
          <a:xfrm>
            <a:off x="457199" y="1196752"/>
            <a:ext cx="3394721" cy="2376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94196-25FE-6341-8C33-D8DF80B6ABF2}"/>
              </a:ext>
            </a:extLst>
          </p:cNvPr>
          <p:cNvSpPr txBox="1"/>
          <p:nvPr/>
        </p:nvSpPr>
        <p:spPr>
          <a:xfrm>
            <a:off x="-154870" y="769499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CDR</a:t>
            </a:r>
          </a:p>
        </p:txBody>
      </p:sp>
    </p:spTree>
    <p:extLst>
      <p:ext uri="{BB962C8B-B14F-4D97-AF65-F5344CB8AC3E}">
        <p14:creationId xmlns:p14="http://schemas.microsoft.com/office/powerpoint/2010/main" val="55616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0B31-B236-CC4B-ADD7-67B031E7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Telco Data Identifiers / SIM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554E-5395-814F-B0E7-342E572C4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5"/>
            <a:ext cx="6203032" cy="4867431"/>
          </a:xfrm>
        </p:spPr>
        <p:txBody>
          <a:bodyPr/>
          <a:lstStyle/>
          <a:p>
            <a:r>
              <a:rPr lang="en-US" sz="2000" b="1" dirty="0"/>
              <a:t>ICCID = Integrated Circuit Card ID. 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SIM (</a:t>
            </a:r>
            <a:r>
              <a:rPr lang="en-US" sz="2000" dirty="0">
                <a:solidFill>
                  <a:srgbClr val="FF0000"/>
                </a:solidFill>
              </a:rPr>
              <a:t>Subscriber Identity Module) </a:t>
            </a:r>
            <a:r>
              <a:rPr lang="en-US" sz="2000" b="1" dirty="0">
                <a:solidFill>
                  <a:srgbClr val="FF0000"/>
                </a:solidFill>
              </a:rPr>
              <a:t>card identifier</a:t>
            </a:r>
          </a:p>
          <a:p>
            <a:pPr lvl="1"/>
            <a:r>
              <a:rPr lang="en-US" sz="2000" dirty="0"/>
              <a:t>SIM  data (including the IMSI) can change, but ICCID remains the same.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b="1" dirty="0"/>
              <a:t>IMSI = International Mobile Subscriber Identity</a:t>
            </a:r>
            <a:r>
              <a:rPr lang="en-US" sz="2000" dirty="0"/>
              <a:t>. 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primary identifier of a subscriber  </a:t>
            </a:r>
            <a:r>
              <a:rPr lang="en-US" sz="2000" dirty="0"/>
              <a:t>GSM/UMTS/LTE networks </a:t>
            </a:r>
          </a:p>
          <a:p>
            <a:pPr lvl="1"/>
            <a:r>
              <a:rPr lang="en-US" sz="2000" b="1" dirty="0"/>
              <a:t>Format: MCC-MNC-MSIN</a:t>
            </a:r>
          </a:p>
          <a:p>
            <a:pPr lvl="2"/>
            <a:r>
              <a:rPr lang="en-US" sz="1600" dirty="0"/>
              <a:t>MCC = Mobile Country Code (e.g. 310 for USA); </a:t>
            </a:r>
            <a:endParaRPr lang="en-US" sz="1200" dirty="0"/>
          </a:p>
          <a:p>
            <a:pPr lvl="2"/>
            <a:r>
              <a:rPr lang="en-US" sz="1600" dirty="0"/>
              <a:t>MNC = Mobile Network Code (e.g. 410 for AT&amp;T), </a:t>
            </a:r>
          </a:p>
          <a:p>
            <a:pPr lvl="2"/>
            <a:r>
              <a:rPr lang="en-US" sz="1600" dirty="0"/>
              <a:t>MSIN = sequential serial number. </a:t>
            </a:r>
          </a:p>
          <a:p>
            <a:pPr lvl="1"/>
            <a:r>
              <a:rPr lang="en-US" sz="2000" b="1" dirty="0"/>
              <a:t>Stored on SIM card.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288C3-EDB1-BF4B-A4D5-7A4BBFCD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255" y="1288569"/>
            <a:ext cx="2088232" cy="1656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6D03B8-C333-1F40-A182-FEF5EFD8BFF3}"/>
              </a:ext>
            </a:extLst>
          </p:cNvPr>
          <p:cNvSpPr/>
          <p:nvPr/>
        </p:nvSpPr>
        <p:spPr>
          <a:xfrm>
            <a:off x="6534797" y="3491306"/>
            <a:ext cx="2553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IMSI Example:</a:t>
            </a:r>
            <a:endParaRPr lang="el-GR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0" dirty="0">
                <a:latin typeface="Courier New" panose="02070309020205020404" pitchFamily="49" charset="0"/>
                <a:cs typeface="Courier New" panose="02070309020205020404" pitchFamily="49" charset="0"/>
              </a:rPr>
              <a:t>310 410 123456789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8F0709-21B7-4D46-B4B0-982ECCC9D952}"/>
              </a:ext>
            </a:extLst>
          </p:cNvPr>
          <p:cNvSpPr/>
          <p:nvPr/>
        </p:nvSpPr>
        <p:spPr>
          <a:xfrm>
            <a:off x="6534797" y="970597"/>
            <a:ext cx="2339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ICCID Example:</a:t>
            </a:r>
            <a:endParaRPr lang="el-GR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134F4-0239-7543-BB28-C5F291FDC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4056583"/>
            <a:ext cx="1347438" cy="134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6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0B31-B236-CC4B-ADD7-67B031E7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Identifiers / 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554E-5395-814F-B0E7-342E572C4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2911"/>
            <a:ext cx="6712273" cy="5007256"/>
          </a:xfrm>
        </p:spPr>
        <p:txBody>
          <a:bodyPr/>
          <a:lstStyle/>
          <a:p>
            <a:r>
              <a:rPr lang="en-US" sz="2000" b="1" dirty="0"/>
              <a:t>IMEI =  International Mobile Equipment Identity 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Phone Device Identifier </a:t>
            </a:r>
            <a:r>
              <a:rPr lang="en-US" sz="2000" dirty="0"/>
              <a:t>(typically found behind the battery.)</a:t>
            </a:r>
          </a:p>
          <a:p>
            <a:pPr lvl="1"/>
            <a:r>
              <a:rPr lang="en-US" sz="1800" dirty="0"/>
              <a:t>IMEI numbers of cellular phones connected to a </a:t>
            </a:r>
            <a:r>
              <a:rPr lang="en-US" sz="1800" dirty="0">
                <a:hlinkClick r:id="rId2"/>
              </a:rPr>
              <a:t>GSM</a:t>
            </a:r>
            <a:r>
              <a:rPr lang="en-US" sz="1800" dirty="0"/>
              <a:t> network are stored in a database (EIR - Equipment Identity Register) at Telco or National DB – useful for stolen invalid type devices. </a:t>
            </a:r>
          </a:p>
          <a:p>
            <a:pPr lvl="1"/>
            <a:r>
              <a:rPr lang="en-US" sz="1800" dirty="0"/>
              <a:t>Dual SIM phones usually have two </a:t>
            </a:r>
            <a:r>
              <a:rPr lang="en-US" sz="1800" dirty="0" err="1"/>
              <a:t>IMEIx</a:t>
            </a:r>
            <a:endParaRPr lang="en-US" sz="1800" dirty="0"/>
          </a:p>
          <a:p>
            <a:pPr lvl="1"/>
            <a:r>
              <a:rPr lang="en-US" sz="1800" dirty="0"/>
              <a:t>In HEX format = </a:t>
            </a:r>
            <a:r>
              <a:rPr lang="en-US" sz="1800" i="1" dirty="0"/>
              <a:t>Mobile Equipment Identifier (MEID)</a:t>
            </a:r>
          </a:p>
          <a:p>
            <a:r>
              <a:rPr lang="en-US" sz="2000" b="1" dirty="0"/>
              <a:t>MSISDN = Mobile Station ISDN 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Phone Number Identifier of </a:t>
            </a:r>
            <a:r>
              <a:rPr lang="en-US" sz="1800" dirty="0"/>
              <a:t>a subscriber, including the national country code (e.g. 001 for US, 357 for Cyprus). </a:t>
            </a:r>
          </a:p>
          <a:p>
            <a:pPr lvl="1"/>
            <a:r>
              <a:rPr lang="en-US" sz="1800" dirty="0"/>
              <a:t>A subscriber can have multiple MSISDNs (e.g. one phone number for business, one for personal calls, one for fax, etc.), but generally only one IMSI. </a:t>
            </a:r>
          </a:p>
          <a:p>
            <a:pPr lvl="1"/>
            <a:r>
              <a:rPr lang="en-US" sz="1800" dirty="0"/>
              <a:t>The MSISDN is never signaled to or from the device. The MSISDN does not need to be stored on the SIM card.</a:t>
            </a:r>
          </a:p>
          <a:p>
            <a:endParaRPr lang="en-US" sz="2200" dirty="0"/>
          </a:p>
          <a:p>
            <a:pPr lvl="1"/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6DF68-D004-5C4F-BA2C-6360B52B7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212" y="1306945"/>
            <a:ext cx="1974527" cy="13681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F052A7-5DA9-0044-8304-B84215D55274}"/>
              </a:ext>
            </a:extLst>
          </p:cNvPr>
          <p:cNvSpPr/>
          <p:nvPr/>
        </p:nvSpPr>
        <p:spPr>
          <a:xfrm>
            <a:off x="6771522" y="3073993"/>
            <a:ext cx="25531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Cyprus / Nicosia MSISDN Example:</a:t>
            </a:r>
            <a:endParaRPr lang="el-GR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0" dirty="0">
                <a:latin typeface="Courier New" panose="02070309020205020404" pitchFamily="49" charset="0"/>
                <a:cs typeface="Courier New" panose="02070309020205020404" pitchFamily="49" charset="0"/>
              </a:rPr>
              <a:t>357 99 111111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D6082-0A79-8C41-A3C2-5A26911BF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761" y="4054153"/>
            <a:ext cx="1766716" cy="19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2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6113-D6B1-1F41-B4D2-B71AAFF1E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Industry/Academic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24669-6A59-E347-9980-3F4674BE3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29455"/>
            <a:ext cx="5702814" cy="53285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91AA9C-0F27-774F-8A4C-62E552E3C29F}"/>
              </a:ext>
            </a:extLst>
          </p:cNvPr>
          <p:cNvSpPr/>
          <p:nvPr/>
        </p:nvSpPr>
        <p:spPr>
          <a:xfrm>
            <a:off x="6300192" y="4134389"/>
            <a:ext cx="24837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Yiqing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 Huang, </a:t>
            </a:r>
            <a:r>
              <a:rPr lang="en-US" sz="11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Fangzhou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 Zhu, </a:t>
            </a:r>
            <a:r>
              <a:rPr lang="en-US" sz="11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Mingxuan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 Yuan, </a:t>
            </a:r>
            <a:r>
              <a:rPr lang="en-US" sz="11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Ke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 Deng, </a:t>
            </a:r>
            <a:r>
              <a:rPr lang="en-US" sz="11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Yanhua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 Li, Bing Ni, </a:t>
            </a:r>
            <a:r>
              <a:rPr lang="en-US" sz="11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Wenyuan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 Dai, </a:t>
            </a:r>
            <a:r>
              <a:rPr lang="en-US" sz="11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Qiang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 Yang, and Jia Zeng. 2015. </a:t>
            </a:r>
            <a:r>
              <a:rPr lang="en-US" sz="1100" b="0" i="1" dirty="0">
                <a:solidFill>
                  <a:srgbClr val="000000"/>
                </a:solidFill>
                <a:latin typeface="tahoma" panose="020B0604030504040204" pitchFamily="34" charset="0"/>
              </a:rPr>
              <a:t>Telco Churn Prediction with Big Data. 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In Proceedings of the 2015 </a:t>
            </a:r>
            <a:r>
              <a:rPr lang="en-US" sz="1100" dirty="0">
                <a:solidFill>
                  <a:srgbClr val="000000"/>
                </a:solidFill>
                <a:latin typeface="tahoma" panose="020B0604030504040204" pitchFamily="34" charset="0"/>
              </a:rPr>
              <a:t>ACM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 SIGMOD International Conference on Management of Data (</a:t>
            </a:r>
            <a:r>
              <a:rPr lang="en-US" sz="1100" dirty="0">
                <a:solidFill>
                  <a:srgbClr val="000000"/>
                </a:solidFill>
                <a:latin typeface="tahoma" panose="020B0604030504040204" pitchFamily="34" charset="0"/>
              </a:rPr>
              <a:t>SIGMOD '15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). ACM, New York, NY, USA, 607-618. DOI: https://</a:t>
            </a:r>
            <a:r>
              <a:rPr lang="en-US" sz="1100" b="0" dirty="0" err="1">
                <a:solidFill>
                  <a:srgbClr val="000000"/>
                </a:solidFill>
                <a:latin typeface="tahoma" panose="020B0604030504040204" pitchFamily="34" charset="0"/>
              </a:rPr>
              <a:t>doi.org</a:t>
            </a:r>
            <a:r>
              <a:rPr lang="en-US" sz="1100" b="0" dirty="0">
                <a:solidFill>
                  <a:srgbClr val="000000"/>
                </a:solidFill>
                <a:latin typeface="tahoma" panose="020B0604030504040204" pitchFamily="34" charset="0"/>
              </a:rPr>
              <a:t>/10.1145/2723372.2742794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07624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6113-D6B1-1F41-B4D2-B71AAFF1E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Perspective - Huawei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30822-C843-4C4F-BA27-7E25E774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93" y="2107681"/>
            <a:ext cx="6144554" cy="36730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3FB676F-0CAD-1541-80BE-C5B14F0DD297}"/>
              </a:ext>
            </a:extLst>
          </p:cNvPr>
          <p:cNvSpPr/>
          <p:nvPr/>
        </p:nvSpPr>
        <p:spPr>
          <a:xfrm>
            <a:off x="457200" y="580504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http://</a:t>
            </a:r>
            <a:r>
              <a:rPr lang="en-US" sz="1400" b="0" dirty="0" err="1"/>
              <a:t>carrier.huawei.com</a:t>
            </a:r>
            <a:r>
              <a:rPr lang="en-US" sz="1400" b="0" dirty="0"/>
              <a:t>/</a:t>
            </a:r>
            <a:r>
              <a:rPr lang="en-US" sz="1400" b="0" dirty="0" err="1"/>
              <a:t>en</a:t>
            </a:r>
            <a:r>
              <a:rPr lang="en-US" sz="1400" b="0" dirty="0"/>
              <a:t>/technical-topics/carrier-software/big-data-analytics/improve%20telco%20big%20data%20efficiency%20and%20utilization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5DEA-3168-0D49-9DBF-F5072098D014}"/>
              </a:ext>
            </a:extLst>
          </p:cNvPr>
          <p:cNvSpPr txBox="1"/>
          <p:nvPr/>
        </p:nvSpPr>
        <p:spPr>
          <a:xfrm>
            <a:off x="611560" y="1007395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FusionInsight</a:t>
            </a:r>
            <a:r>
              <a:rPr lang="en-US" sz="2400" dirty="0"/>
              <a:t> - </a:t>
            </a:r>
            <a:r>
              <a:rPr lang="en-US" sz="2400" b="0" dirty="0"/>
              <a:t>Huawei’s Architecture built on Spark, Storm, MR, etc. – focused on services rather than technical insights.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0BAFF-F426-4D42-A3A7-0108B8EB0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539" y="2131962"/>
            <a:ext cx="1917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90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48E1-C4D1-5E40-B88D-95D2A37D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190A-0864-BE45-8675-7786979BA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186766" cy="500725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  <a:p>
            <a:r>
              <a:rPr lang="en-US" dirty="0">
                <a:solidFill>
                  <a:schemeClr val="bg2"/>
                </a:solidFill>
              </a:rPr>
              <a:t>What is Telco Big Data?</a:t>
            </a:r>
          </a:p>
          <a:p>
            <a:r>
              <a:rPr lang="en-US" b="1" dirty="0">
                <a:solidFill>
                  <a:srgbClr val="FF0000"/>
                </a:solidFill>
              </a:rPr>
              <a:t>Research State &amp; Open Problems</a:t>
            </a:r>
          </a:p>
          <a:p>
            <a:pPr marL="914400" lvl="1" indent="-514350"/>
            <a:r>
              <a:rPr lang="en-US" sz="3200" b="1" dirty="0">
                <a:solidFill>
                  <a:srgbClr val="FF0000"/>
                </a:solidFill>
              </a:rPr>
              <a:t>Real-time &amp; Offline Analytics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Churn Prediction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Privacy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Storage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Road Traffic Mapping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Visual Exploration</a:t>
            </a:r>
          </a:p>
        </p:txBody>
      </p:sp>
    </p:spTree>
    <p:extLst>
      <p:ext uri="{BB962C8B-B14F-4D97-AF65-F5344CB8AC3E}">
        <p14:creationId xmlns:p14="http://schemas.microsoft.com/office/powerpoint/2010/main" val="1912913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755E8BF-BCF8-1B49-811E-14CAAEC501E2}"/>
              </a:ext>
            </a:extLst>
          </p:cNvPr>
          <p:cNvSpPr/>
          <p:nvPr/>
        </p:nvSpPr>
        <p:spPr bwMode="auto">
          <a:xfrm>
            <a:off x="457200" y="5589240"/>
            <a:ext cx="6851104" cy="620547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FE76F-560D-4721-8AC2-B871102E2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Real-time &amp; Offline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DD90D-E943-4968-943C-AADD0C65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77" y="1052736"/>
            <a:ext cx="8186766" cy="5007256"/>
          </a:xfrm>
        </p:spPr>
        <p:txBody>
          <a:bodyPr/>
          <a:lstStyle/>
          <a:p>
            <a:r>
              <a:rPr lang="en-US" sz="2800" b="1" dirty="0"/>
              <a:t>Motivation</a:t>
            </a:r>
            <a:r>
              <a:rPr lang="en-US" sz="2800" dirty="0"/>
              <a:t>: Most existing big-data analytics systems are built on top of </a:t>
            </a:r>
            <a:r>
              <a:rPr lang="en-US" sz="2800" b="1" dirty="0"/>
              <a:t>an </a:t>
            </a:r>
            <a:r>
              <a:rPr lang="en-US" sz="2800" b="1" dirty="0">
                <a:solidFill>
                  <a:srgbClr val="FF0000"/>
                </a:solidFill>
              </a:rPr>
              <a:t>offline (data-at-rest)</a:t>
            </a:r>
            <a:r>
              <a:rPr lang="en-US" sz="2800" b="1" dirty="0"/>
              <a:t> MapReduce-style infrastructures</a:t>
            </a:r>
          </a:p>
          <a:p>
            <a:pPr lvl="1"/>
            <a:r>
              <a:rPr lang="en-US" sz="2400" dirty="0"/>
              <a:t>inherently limits the possibilities </a:t>
            </a:r>
            <a:r>
              <a:rPr lang="en-US" sz="2400" dirty="0">
                <a:sym typeface="Wingdings" pitchFamily="2" charset="2"/>
              </a:rPr>
              <a:t>for online control!</a:t>
            </a:r>
            <a:endParaRPr lang="en-US" sz="2400" dirty="0"/>
          </a:p>
          <a:p>
            <a:r>
              <a:rPr lang="en-US" sz="2800" b="1" dirty="0"/>
              <a:t>Problem</a:t>
            </a:r>
            <a:r>
              <a:rPr lang="en-US" sz="2800" dirty="0"/>
              <a:t>: How can we perform </a:t>
            </a:r>
            <a:r>
              <a:rPr lang="en-US" sz="2800" b="1" dirty="0">
                <a:solidFill>
                  <a:srgbClr val="00B050"/>
                </a:solidFill>
              </a:rPr>
              <a:t>online/real-time/interactive (data-in-motion)</a:t>
            </a:r>
            <a:r>
              <a:rPr lang="en-US" sz="2800" dirty="0"/>
              <a:t> and </a:t>
            </a:r>
            <a:r>
              <a:rPr lang="en-US" sz="2800" b="1" dirty="0">
                <a:solidFill>
                  <a:srgbClr val="00B050"/>
                </a:solidFill>
              </a:rPr>
              <a:t>offline analytics (data-at-rest) </a:t>
            </a:r>
            <a:r>
              <a:rPr lang="en-US" sz="2800" dirty="0"/>
              <a:t>efficiently over TBD?</a:t>
            </a:r>
          </a:p>
          <a:p>
            <a:r>
              <a:rPr lang="en-US" sz="2800" b="1" dirty="0"/>
              <a:t>Solution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Adapt/Wire existing distributed architectures to     cope with the specific requirements of TBD.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E8A9A4-2122-B943-9D41-0A3D8F648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589240"/>
            <a:ext cx="68252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S. Zhang, Y. Yang, W. Fan, L. Lan, and M. Yuan, “</a:t>
            </a:r>
            <a:r>
              <a:rPr lang="en-US" altLang="en-US" sz="1800" b="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Oceanrt</a:t>
            </a:r>
            <a:r>
              <a:rPr lang="en-US" altLang="en-US" sz="18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: Real-time analytics over large temporal data”, SIGMOD ’14 (demo)</a:t>
            </a:r>
            <a:endParaRPr lang="en-US" altLang="en-US" sz="1800" b="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28E317-5C26-AE44-8F3A-E14EFC1B8541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C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On/Off Analytics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346A21-C180-CA43-9FD4-FCF9CB6F5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146" y="4969501"/>
            <a:ext cx="875047" cy="875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5E5671-6DA1-384E-A790-23556B9AA1F9}"/>
              </a:ext>
            </a:extLst>
          </p:cNvPr>
          <p:cNvSpPr txBox="1"/>
          <p:nvPr/>
        </p:nvSpPr>
        <p:spPr>
          <a:xfrm>
            <a:off x="7547763" y="5844548"/>
            <a:ext cx="1200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/>
              <a:t>Noah’s Ark Lab, Hong Kong</a:t>
            </a:r>
          </a:p>
        </p:txBody>
      </p:sp>
    </p:spTree>
    <p:extLst>
      <p:ext uri="{BB962C8B-B14F-4D97-AF65-F5344CB8AC3E}">
        <p14:creationId xmlns:p14="http://schemas.microsoft.com/office/powerpoint/2010/main" val="37129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53F1FC-23D4-714D-9717-990B784D4CB4}"/>
              </a:ext>
            </a:extLst>
          </p:cNvPr>
          <p:cNvSpPr/>
          <p:nvPr/>
        </p:nvSpPr>
        <p:spPr bwMode="auto">
          <a:xfrm>
            <a:off x="457200" y="1016724"/>
            <a:ext cx="8285488" cy="1526174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7F7FE15-11AD-4674-868A-678DEFDFE0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3774645" cy="219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DAE63-480C-4D8C-98D2-BD6177E1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OceanRT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6B0396-0E9B-4B6D-9472-8804D22F0EC0}"/>
              </a:ext>
            </a:extLst>
          </p:cNvPr>
          <p:cNvSpPr/>
          <p:nvPr/>
        </p:nvSpPr>
        <p:spPr>
          <a:xfrm>
            <a:off x="457228" y="1016724"/>
            <a:ext cx="81867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One of the first real-time TBD analytic system that aims to exploit: </a:t>
            </a:r>
            <a:r>
              <a:rPr lang="en-US" sz="2400" b="0" dirty="0" err="1"/>
              <a:t>i</a:t>
            </a:r>
            <a:r>
              <a:rPr lang="en-US" sz="2400" b="0" dirty="0"/>
              <a:t>) Relational Query Optimizers (Postgres) and ii) </a:t>
            </a:r>
            <a:r>
              <a:rPr lang="en-US" sz="2400" b="0" i="1" dirty="0"/>
              <a:t>Hadoop Remote Direct Memory Access; as opposed to the execution runtime of Hadoop/Spark/Storm/etc.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Idea: </a:t>
            </a:r>
            <a:r>
              <a:rPr lang="en-US" sz="2400" b="0" dirty="0"/>
              <a:t>New distributed interconnected nodes with </a:t>
            </a:r>
            <a:r>
              <a:rPr lang="en-US" sz="2400" dirty="0"/>
              <a:t>Access-Query Engines (AQEs) </a:t>
            </a:r>
            <a:r>
              <a:rPr lang="en-US" sz="2400" b="0" dirty="0"/>
              <a:t>and </a:t>
            </a:r>
            <a:r>
              <a:rPr lang="en-US" sz="2400" dirty="0"/>
              <a:t>a Parsing Engine (PE) - </a:t>
            </a:r>
            <a:r>
              <a:rPr lang="en-US" sz="2400" b="0" dirty="0"/>
              <a:t>explained next.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Claimed Benefits:</a:t>
            </a:r>
          </a:p>
          <a:p>
            <a:pPr marL="914400" lvl="1" indent="-457200">
              <a:buFont typeface=".AppleSystemUIFont"/>
              <a:buChar char="-"/>
            </a:pPr>
            <a:r>
              <a:rPr lang="en-US" sz="2000" b="0" dirty="0"/>
              <a:t>12x faster than Shark</a:t>
            </a:r>
          </a:p>
          <a:p>
            <a:pPr marL="914400" lvl="1" indent="-457200">
              <a:buFont typeface=".AppleSystemUIFont"/>
              <a:buChar char="-"/>
            </a:pPr>
            <a:r>
              <a:rPr lang="en-US" sz="2000" b="0" dirty="0"/>
              <a:t>200x faster than Hive</a:t>
            </a:r>
          </a:p>
          <a:p>
            <a:pPr marL="914400" lvl="1" indent="-457200">
              <a:buFont typeface=".AppleSystemUIFont"/>
              <a:buChar char="-"/>
            </a:pPr>
            <a:r>
              <a:rPr lang="en-US" sz="2000" b="0" dirty="0"/>
              <a:t>10x faster than Impala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E08177-31F7-B540-A26E-421000C6F24A}"/>
              </a:ext>
            </a:extLst>
          </p:cNvPr>
          <p:cNvSpPr/>
          <p:nvPr/>
        </p:nvSpPr>
        <p:spPr>
          <a:xfrm>
            <a:off x="637341" y="4987042"/>
            <a:ext cx="4231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Remark: </a:t>
            </a:r>
          </a:p>
          <a:p>
            <a:r>
              <a:rPr lang="en-US" sz="1800" b="0" i="1" dirty="0"/>
              <a:t>Super-optimized architecture for specific purpose :-(, no fault tolerance, no speculative execution, etc.  - also just a demo so ideas not fully detailed</a:t>
            </a:r>
          </a:p>
          <a:p>
            <a:pPr marL="914400" lvl="1" indent="-457200">
              <a:buFont typeface=".AppleSystemUIFont"/>
              <a:buChar char="-"/>
            </a:pPr>
            <a:endParaRPr lang="en-US" sz="18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DDE91A-14D2-5045-9A7F-0EF72C98AABE}"/>
              </a:ext>
            </a:extLst>
          </p:cNvPr>
          <p:cNvSpPr txBox="1"/>
          <p:nvPr/>
        </p:nvSpPr>
        <p:spPr>
          <a:xfrm>
            <a:off x="5040051" y="5479630"/>
            <a:ext cx="37026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/>
              <a:t>RDMA: Remote Direct </a:t>
            </a:r>
            <a:r>
              <a:rPr lang="en-US" sz="1100" b="0" dirty="0" err="1"/>
              <a:t>Memroy</a:t>
            </a:r>
            <a:r>
              <a:rPr lang="en-US" sz="1100" b="0" dirty="0"/>
              <a:t> Access</a:t>
            </a:r>
          </a:p>
          <a:p>
            <a:pPr algn="ctr"/>
            <a:r>
              <a:rPr lang="en-US" sz="1100" b="0" dirty="0"/>
              <a:t>PE: Parsing Engine</a:t>
            </a:r>
          </a:p>
          <a:p>
            <a:pPr algn="ctr"/>
            <a:r>
              <a:rPr lang="en-US" sz="1100" b="0" dirty="0"/>
              <a:t>AQE: Access Query Engines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B70D11-2078-E242-85BC-127C2F8EBD84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C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On/Off Analytics</a:t>
            </a:r>
          </a:p>
        </p:txBody>
      </p:sp>
    </p:spTree>
    <p:extLst>
      <p:ext uri="{BB962C8B-B14F-4D97-AF65-F5344CB8AC3E}">
        <p14:creationId xmlns:p14="http://schemas.microsoft.com/office/powerpoint/2010/main" val="32487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AE63-480C-4D8C-98D2-BD6177E1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OceanRT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6B0396-0E9B-4B6D-9472-8804D22F0EC0}"/>
              </a:ext>
            </a:extLst>
          </p:cNvPr>
          <p:cNvSpPr/>
          <p:nvPr/>
        </p:nvSpPr>
        <p:spPr>
          <a:xfrm>
            <a:off x="457200" y="1118349"/>
            <a:ext cx="63113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Parsing Engine (PE)</a:t>
            </a:r>
          </a:p>
          <a:p>
            <a:pPr marL="914400" lvl="1" indent="-457200">
              <a:buFont typeface=".AppleSystemUIFont"/>
              <a:buChar char="-"/>
            </a:pPr>
            <a:r>
              <a:rPr lang="en-US" sz="2400" dirty="0">
                <a:latin typeface="+mn-lt"/>
              </a:rPr>
              <a:t>Parser: parses</a:t>
            </a:r>
            <a:r>
              <a:rPr lang="en-US" sz="2400" b="0" dirty="0">
                <a:latin typeface="+mn-lt"/>
              </a:rPr>
              <a:t> the  SQL queries into execution plans</a:t>
            </a:r>
          </a:p>
          <a:p>
            <a:pPr marL="914400" lvl="1" indent="-457200">
              <a:buFont typeface=".AppleSystemUIFont"/>
              <a:buChar char="-"/>
            </a:pPr>
            <a:r>
              <a:rPr lang="en-US" sz="2400" dirty="0">
                <a:latin typeface="+mn-lt"/>
              </a:rPr>
              <a:t>Optimizer: optimizes</a:t>
            </a:r>
            <a:r>
              <a:rPr lang="en-US" sz="2400" b="0" dirty="0">
                <a:latin typeface="+mn-lt"/>
              </a:rPr>
              <a:t> the plans with </a:t>
            </a:r>
            <a:r>
              <a:rPr lang="en-US" sz="2400" dirty="0">
                <a:latin typeface="+mn-lt"/>
              </a:rPr>
              <a:t>Postgres.</a:t>
            </a:r>
          </a:p>
          <a:p>
            <a:pPr marL="914400" lvl="1" indent="-457200">
              <a:buFont typeface=".AppleSystemUIFont"/>
              <a:buChar char="-"/>
            </a:pPr>
            <a:r>
              <a:rPr lang="en-US" sz="2400" dirty="0">
                <a:latin typeface="+mn-lt"/>
              </a:rPr>
              <a:t>Dispatcher: </a:t>
            </a:r>
            <a:r>
              <a:rPr lang="en-US" sz="2400" b="0" dirty="0">
                <a:latin typeface="+mn-lt"/>
              </a:rPr>
              <a:t>routes the query to nodes that stores relevant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Access-Query Engine (AQE)</a:t>
            </a:r>
          </a:p>
          <a:p>
            <a:pPr marL="914400" lvl="1" indent="-457200">
              <a:buFont typeface=".AppleSystemUIFont"/>
              <a:buChar char="-"/>
            </a:pPr>
            <a:r>
              <a:rPr lang="en-US" sz="2400" b="0" dirty="0">
                <a:latin typeface="+mn-lt"/>
              </a:rPr>
              <a:t>executes the plan</a:t>
            </a:r>
          </a:p>
          <a:p>
            <a:pPr marL="914400" lvl="1" indent="-457200">
              <a:buFont typeface=".AppleSystemUIFont"/>
              <a:buChar char="-"/>
            </a:pPr>
            <a:r>
              <a:rPr lang="en-US" sz="2400" b="0" dirty="0">
                <a:latin typeface="+mn-lt"/>
              </a:rPr>
              <a:t>generates (intermediate) results</a:t>
            </a:r>
          </a:p>
          <a:p>
            <a:pPr marL="914400" lvl="1" indent="-457200">
              <a:buFont typeface=".AppleSystemUIFont"/>
              <a:buChar char="-"/>
            </a:pPr>
            <a:r>
              <a:rPr lang="en-US" sz="2400" b="0" dirty="0">
                <a:latin typeface="+mn-lt"/>
              </a:rPr>
              <a:t>can read/write data in HDFS, </a:t>
            </a:r>
          </a:p>
          <a:p>
            <a:pPr lvl="1"/>
            <a:r>
              <a:rPr lang="en-US" sz="2400" b="0" dirty="0">
                <a:latin typeface="+mn-lt"/>
              </a:rPr>
              <a:t>      HBase, or RDBMS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DF618-402A-4209-B7CC-D7EE11632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861048"/>
            <a:ext cx="2819400" cy="1914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65DD6-FDE0-4C13-BE1A-17A1B1C40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508" y="1109716"/>
            <a:ext cx="1885950" cy="1933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F03861-DC3D-F440-9B88-3380AEABD466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C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On/Off Analytics</a:t>
            </a:r>
          </a:p>
        </p:txBody>
      </p:sp>
    </p:spTree>
    <p:extLst>
      <p:ext uri="{BB962C8B-B14F-4D97-AF65-F5344CB8AC3E}">
        <p14:creationId xmlns:p14="http://schemas.microsoft.com/office/powerpoint/2010/main" val="75906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8AA6BA-CA8E-3644-BC8A-1B5C5EBD121E}"/>
              </a:ext>
            </a:extLst>
          </p:cNvPr>
          <p:cNvSpPr/>
          <p:nvPr/>
        </p:nvSpPr>
        <p:spPr bwMode="auto">
          <a:xfrm>
            <a:off x="463500" y="5373216"/>
            <a:ext cx="6988820" cy="830997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95784-064A-41A6-B404-FCDE928D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OceanST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C6E05-2DE5-4BB4-8A36-B083E5A07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007256"/>
          </a:xfrm>
        </p:spPr>
        <p:txBody>
          <a:bodyPr/>
          <a:lstStyle/>
          <a:p>
            <a:r>
              <a:rPr lang="en-US" sz="2800" dirty="0"/>
              <a:t>Another demo by the Huawei (Noah’s Ark Lab, Hong Kong) in the same year but at VLDB’14!</a:t>
            </a:r>
          </a:p>
          <a:p>
            <a:r>
              <a:rPr lang="en-US" sz="2800" dirty="0"/>
              <a:t>Deals with the same problem but applies a different architecture with following key points:</a:t>
            </a:r>
          </a:p>
          <a:p>
            <a:pPr lvl="1"/>
            <a:r>
              <a:rPr lang="en-US" sz="2400" dirty="0"/>
              <a:t>Based on Spark / MapReduce, so not reinventing the wheel and is fully compatible with the Hadoop ecosystem.</a:t>
            </a:r>
          </a:p>
          <a:p>
            <a:pPr lvl="1"/>
            <a:r>
              <a:rPr lang="en-US" sz="2400" dirty="0"/>
              <a:t>Introduces TBD-specific ideas in 3 layers: storage, functional and application (see next) – the genesis of the TBD stack that influenced other systems</a:t>
            </a:r>
            <a:endParaRPr lang="en-US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0385F4-93A0-4C21-8CDF-69F460BD3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13" y="5373216"/>
            <a:ext cx="71471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M. Yuan, K. Deng, J. Zeng, Y. Li, B. Ni, X. He, F. Wang, W. Dai, and Q. Yang, “</a:t>
            </a:r>
            <a:r>
              <a:rPr lang="en-US" altLang="en-US" sz="1600" b="0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Oceanst</a:t>
            </a:r>
            <a:r>
              <a:rPr lang="en-US" altLang="en-US" sz="16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: A distributed analytic system for large-scale spatiotemporal mobile broadband data”, VLDB 2014.</a:t>
            </a:r>
            <a:endParaRPr lang="en-US" altLang="en-US" sz="16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80D62-5711-CE48-96C3-E5D366736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146" y="4969501"/>
            <a:ext cx="875047" cy="875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01FADB-1764-774D-A8C1-20FE4ED90D86}"/>
              </a:ext>
            </a:extLst>
          </p:cNvPr>
          <p:cNvSpPr txBox="1"/>
          <p:nvPr/>
        </p:nvSpPr>
        <p:spPr>
          <a:xfrm>
            <a:off x="7547763" y="5844548"/>
            <a:ext cx="1200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dirty="0"/>
              <a:t>Noah’s Ark Lab, Hong Kong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ED74EA-C020-5342-83EA-3EDFDB4B0AAC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C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On/Off Analytics</a:t>
            </a:r>
          </a:p>
        </p:txBody>
      </p:sp>
    </p:spTree>
    <p:extLst>
      <p:ext uri="{BB962C8B-B14F-4D97-AF65-F5344CB8AC3E}">
        <p14:creationId xmlns:p14="http://schemas.microsoft.com/office/powerpoint/2010/main" val="24483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D2393-B14D-46BC-8680-5B69B677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this Tutorial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9979E-9BE1-4F51-AFED-70F86F7F4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goal is to provide an overview of the unique </a:t>
            </a:r>
            <a:r>
              <a:rPr lang="en-US" sz="2400" b="1" dirty="0"/>
              <a:t>characteristics</a:t>
            </a:r>
            <a:r>
              <a:rPr lang="en-US" sz="2400" dirty="0"/>
              <a:t>, </a:t>
            </a:r>
            <a:r>
              <a:rPr lang="en-US" sz="2400" b="1" dirty="0"/>
              <a:t>challenges</a:t>
            </a:r>
            <a:r>
              <a:rPr lang="en-US" sz="2400" dirty="0"/>
              <a:t> and </a:t>
            </a:r>
            <a:r>
              <a:rPr lang="en-US" sz="2400" b="1" dirty="0"/>
              <a:t>open problem</a:t>
            </a:r>
            <a:r>
              <a:rPr lang="en-US" sz="2400" dirty="0"/>
              <a:t> of </a:t>
            </a:r>
            <a:r>
              <a:rPr lang="en-US" sz="2400" b="1" dirty="0"/>
              <a:t>Telco Big Data (TBD) </a:t>
            </a:r>
            <a:r>
              <a:rPr lang="en-US" sz="2400" dirty="0"/>
              <a:t>research.</a:t>
            </a:r>
          </a:p>
          <a:p>
            <a:r>
              <a:rPr lang="en-US" sz="2400" b="1" dirty="0"/>
              <a:t>We tackle the topic </a:t>
            </a:r>
            <a:r>
              <a:rPr lang="en-US" sz="2400" dirty="0"/>
              <a:t>from a wide range of perspectives:</a:t>
            </a:r>
          </a:p>
          <a:p>
            <a:pPr lvl="1"/>
            <a:r>
              <a:rPr lang="en-US" sz="2000" dirty="0"/>
              <a:t>Fundamentals, Definitions, Current State</a:t>
            </a:r>
          </a:p>
          <a:p>
            <a:pPr lvl="1"/>
            <a:r>
              <a:rPr lang="en-US" sz="2000" dirty="0"/>
              <a:t>Academic / Industrial Perspective</a:t>
            </a:r>
          </a:p>
          <a:p>
            <a:pPr lvl="1"/>
            <a:r>
              <a:rPr lang="en-US" sz="2000" dirty="0"/>
              <a:t>Reality / Visionary Scenarios, Future Challenges…</a:t>
            </a:r>
          </a:p>
          <a:p>
            <a:r>
              <a:rPr lang="en-US" sz="2400" dirty="0"/>
              <a:t>Lots of </a:t>
            </a:r>
            <a:r>
              <a:rPr lang="en-US" sz="2400" b="1" dirty="0"/>
              <a:t>examples</a:t>
            </a:r>
            <a:r>
              <a:rPr lang="en-US" sz="2400" dirty="0"/>
              <a:t> and </a:t>
            </a:r>
            <a:r>
              <a:rPr lang="en-US" sz="2400" b="1" dirty="0"/>
              <a:t>illustrations</a:t>
            </a:r>
            <a:r>
              <a:rPr lang="en-US" sz="2400" dirty="0"/>
              <a:t> to keep this presentation </a:t>
            </a:r>
            <a:r>
              <a:rPr lang="en-US" sz="2400" b="1" dirty="0"/>
              <a:t>entertaining</a:t>
            </a:r>
            <a:r>
              <a:rPr lang="en-US" sz="2400" dirty="0"/>
              <a:t> and </a:t>
            </a:r>
            <a:r>
              <a:rPr lang="en-US" sz="2400" b="1" dirty="0"/>
              <a:t>educating.</a:t>
            </a:r>
          </a:p>
          <a:p>
            <a:r>
              <a:rPr lang="en-US" sz="2400" b="1" dirty="0"/>
              <a:t>The seminar captures the big picture, </a:t>
            </a:r>
            <a:r>
              <a:rPr lang="en-US" sz="2400" dirty="0"/>
              <a:t>such that interested researchers/practitioners can expand their study by following the references.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7055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E607-3A15-4989-934A-060A2D36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OceanST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1A60D-EA21-4506-825B-1685A80F1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6851104" cy="5223950"/>
          </a:xfrm>
        </p:spPr>
        <p:txBody>
          <a:bodyPr/>
          <a:lstStyle/>
          <a:p>
            <a:r>
              <a:rPr lang="en-US" dirty="0" err="1"/>
              <a:t>OceanST</a:t>
            </a:r>
            <a:r>
              <a:rPr lang="en-US" dirty="0"/>
              <a:t> consists of three layers:</a:t>
            </a:r>
          </a:p>
          <a:p>
            <a:pPr lvl="1"/>
            <a:r>
              <a:rPr lang="en-US" dirty="0"/>
              <a:t>Distributed Data Storage Layer</a:t>
            </a:r>
          </a:p>
          <a:p>
            <a:pPr lvl="2"/>
            <a:r>
              <a:rPr lang="en-US" dirty="0"/>
              <a:t>HDFS</a:t>
            </a:r>
          </a:p>
          <a:p>
            <a:pPr lvl="2"/>
            <a:r>
              <a:rPr lang="en-US" dirty="0"/>
              <a:t>Hierarchical Indexing</a:t>
            </a:r>
          </a:p>
          <a:p>
            <a:pPr lvl="2"/>
            <a:r>
              <a:rPr lang="en-US" dirty="0"/>
              <a:t>File level indexing</a:t>
            </a:r>
          </a:p>
          <a:p>
            <a:pPr lvl="1"/>
            <a:r>
              <a:rPr lang="en-US" dirty="0"/>
              <a:t>Functional Layer</a:t>
            </a:r>
          </a:p>
          <a:p>
            <a:pPr lvl="2"/>
            <a:r>
              <a:rPr lang="en-US" b="1" dirty="0"/>
              <a:t>Exact</a:t>
            </a:r>
            <a:r>
              <a:rPr lang="en-US" dirty="0"/>
              <a:t> Solution</a:t>
            </a:r>
          </a:p>
          <a:p>
            <a:pPr lvl="2"/>
            <a:r>
              <a:rPr lang="en-US" b="1" dirty="0"/>
              <a:t>Approximate</a:t>
            </a:r>
            <a:r>
              <a:rPr lang="en-US" dirty="0"/>
              <a:t> Solution</a:t>
            </a:r>
          </a:p>
          <a:p>
            <a:pPr lvl="1"/>
            <a:r>
              <a:rPr lang="en-US" dirty="0"/>
              <a:t>Application Layer</a:t>
            </a:r>
          </a:p>
          <a:p>
            <a:pPr lvl="2"/>
            <a:r>
              <a:rPr lang="en-US" dirty="0"/>
              <a:t>graphic user interface (GUI)</a:t>
            </a:r>
          </a:p>
          <a:p>
            <a:pPr lvl="2"/>
            <a:r>
              <a:rPr lang="en-US" dirty="0"/>
              <a:t>complex </a:t>
            </a:r>
            <a:r>
              <a:rPr lang="en-US" b="1" dirty="0"/>
              <a:t>analytic tasks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AA834A-E5F3-D34D-8D4E-D55E64A6211C}"/>
              </a:ext>
            </a:extLst>
          </p:cNvPr>
          <p:cNvSpPr/>
          <p:nvPr/>
        </p:nvSpPr>
        <p:spPr>
          <a:xfrm>
            <a:off x="827584" y="6154820"/>
            <a:ext cx="79580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800" b="0" dirty="0">
                <a:latin typeface="Times New Roman" panose="02020603050405020304" pitchFamily="18" charset="0"/>
              </a:rPr>
              <a:t>M. Yuan, K. Deng, J. Zeng, Y. Li, B. Ni, X. He, F. Wang, W. Dai, and Q. Yang, “</a:t>
            </a:r>
            <a:r>
              <a:rPr lang="en-US" altLang="en-US" sz="800" b="0" dirty="0" err="1">
                <a:latin typeface="Times New Roman" panose="02020603050405020304" pitchFamily="18" charset="0"/>
              </a:rPr>
              <a:t>Oceanst</a:t>
            </a:r>
            <a:r>
              <a:rPr lang="en-US" altLang="en-US" sz="800" b="0" dirty="0">
                <a:latin typeface="Times New Roman" panose="02020603050405020304" pitchFamily="18" charset="0"/>
              </a:rPr>
              <a:t>: A distributed analytic system for large-scale spatiotemporal mobile broadband data”, VLDB 2014.</a:t>
            </a:r>
            <a:endParaRPr lang="en-US" altLang="en-US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5BFD28-8ADB-1F49-875E-2341111195D7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C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On/Off Analytics</a:t>
            </a:r>
          </a:p>
        </p:txBody>
      </p:sp>
    </p:spTree>
    <p:extLst>
      <p:ext uri="{BB962C8B-B14F-4D97-AF65-F5344CB8AC3E}">
        <p14:creationId xmlns:p14="http://schemas.microsoft.com/office/powerpoint/2010/main" val="36284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591CA-8E9D-4271-9AB6-62955F33A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OceanST</a:t>
            </a:r>
            <a:r>
              <a:rPr lang="en-US" dirty="0"/>
              <a:t>: Storage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8B48D-E14E-46C0-9322-FFE41EEDC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186766" cy="5184576"/>
          </a:xfrm>
        </p:spPr>
        <p:txBody>
          <a:bodyPr/>
          <a:lstStyle/>
          <a:p>
            <a:r>
              <a:rPr lang="en-US" sz="2400" dirty="0"/>
              <a:t>All the records and indices are stored as </a:t>
            </a:r>
            <a:r>
              <a:rPr lang="en-US" sz="2400" b="1" dirty="0"/>
              <a:t>regular files on HDFS</a:t>
            </a:r>
            <a:r>
              <a:rPr lang="en-US" sz="2400" dirty="0"/>
              <a:t> with a 3-level partitioning scheme.</a:t>
            </a:r>
          </a:p>
          <a:p>
            <a:r>
              <a:rPr lang="en-US" sz="2400" dirty="0" err="1"/>
              <a:t>OceanST</a:t>
            </a:r>
            <a:r>
              <a:rPr lang="en-US" sz="2400" dirty="0"/>
              <a:t> Partitioning:</a:t>
            </a:r>
          </a:p>
          <a:p>
            <a:pPr lvl="1"/>
            <a:r>
              <a:rPr lang="en-US" sz="2000" b="1" dirty="0"/>
              <a:t>Level 1 (Bucket):  </a:t>
            </a:r>
            <a:r>
              <a:rPr lang="en-US" sz="2000" dirty="0"/>
              <a:t>hash values of </a:t>
            </a:r>
            <a:r>
              <a:rPr lang="en-US" sz="2000" b="1" u="sng" dirty="0"/>
              <a:t>user id </a:t>
            </a:r>
            <a:r>
              <a:rPr lang="en-US" sz="2000" dirty="0"/>
              <a:t>and coarse ranges of time.</a:t>
            </a:r>
          </a:p>
          <a:p>
            <a:pPr lvl="1"/>
            <a:r>
              <a:rPr lang="en-US" sz="2000" b="1" dirty="0"/>
              <a:t>Level 2 (Region): </a:t>
            </a:r>
            <a:r>
              <a:rPr lang="en-US" sz="2000" dirty="0"/>
              <a:t>spatial index on location (long, </a:t>
            </a:r>
            <a:r>
              <a:rPr lang="en-US" sz="2000" dirty="0" err="1"/>
              <a:t>lat</a:t>
            </a:r>
            <a:r>
              <a:rPr lang="en-US" sz="2000" dirty="0"/>
              <a:t>).</a:t>
            </a:r>
          </a:p>
          <a:p>
            <a:pPr lvl="1"/>
            <a:r>
              <a:rPr lang="en-US" sz="2000" b="1" dirty="0"/>
              <a:t>Level 3 (Block): </a:t>
            </a:r>
            <a:r>
              <a:rPr lang="en-US" sz="2000" dirty="0"/>
              <a:t>finer ranges of time + actual data in 64MB blocks (i.e., HDFS v1 block sizes).</a:t>
            </a:r>
          </a:p>
          <a:p>
            <a:r>
              <a:rPr lang="en-US" sz="2400" dirty="0"/>
              <a:t>Two additional </a:t>
            </a:r>
            <a:r>
              <a:rPr lang="en-US" sz="2400" dirty="0" err="1"/>
              <a:t>OceanST</a:t>
            </a:r>
            <a:r>
              <a:rPr lang="en-US" sz="2400" dirty="0"/>
              <a:t> data structures to support advanced and approximate querying:</a:t>
            </a:r>
          </a:p>
          <a:p>
            <a:pPr lvl="1"/>
            <a:r>
              <a:rPr lang="en-US" sz="2000" b="1" dirty="0"/>
              <a:t>In-block index (for level 3) </a:t>
            </a:r>
            <a:r>
              <a:rPr lang="en-US" sz="2000" dirty="0"/>
              <a:t>– avoid scanning the whole block. e.g., “count users within 100m of some road for specific time” </a:t>
            </a:r>
          </a:p>
          <a:p>
            <a:pPr lvl="1"/>
            <a:r>
              <a:rPr lang="en-US" sz="2000" b="1" dirty="0"/>
              <a:t>Inverted Index: </a:t>
            </a:r>
            <a:r>
              <a:rPr lang="en-US" sz="2000" dirty="0"/>
              <a:t>to index specific records that maintain under the  </a:t>
            </a:r>
            <a:r>
              <a:rPr lang="en-US" sz="2000" dirty="0" err="1"/>
              <a:t>Mobile_App_Type</a:t>
            </a:r>
            <a:r>
              <a:rPr lang="en-US" sz="2000" dirty="0"/>
              <a:t> (e.g., the string “</a:t>
            </a:r>
            <a:r>
              <a:rPr lang="en-US" sz="2000" dirty="0" err="1"/>
              <a:t>IPhone</a:t>
            </a:r>
            <a:r>
              <a:rPr lang="en-US" sz="2000" dirty="0"/>
              <a:t>”).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F6C9A8-DEB9-3940-9F2E-35E44FFFDBEE}"/>
              </a:ext>
            </a:extLst>
          </p:cNvPr>
          <p:cNvSpPr/>
          <p:nvPr/>
        </p:nvSpPr>
        <p:spPr>
          <a:xfrm>
            <a:off x="827584" y="6154820"/>
            <a:ext cx="79580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800" b="0" dirty="0">
                <a:latin typeface="Times New Roman" panose="02020603050405020304" pitchFamily="18" charset="0"/>
              </a:rPr>
              <a:t>M. Yuan, K. Deng, J. Zeng, Y. Li, B. Ni, X. He, F. Wang, W. Dai, and Q. Yang, “</a:t>
            </a:r>
            <a:r>
              <a:rPr lang="en-US" altLang="en-US" sz="800" b="0" dirty="0" err="1">
                <a:latin typeface="Times New Roman" panose="02020603050405020304" pitchFamily="18" charset="0"/>
              </a:rPr>
              <a:t>Oceanst</a:t>
            </a:r>
            <a:r>
              <a:rPr lang="en-US" altLang="en-US" sz="800" b="0" dirty="0">
                <a:latin typeface="Times New Roman" panose="02020603050405020304" pitchFamily="18" charset="0"/>
              </a:rPr>
              <a:t>: A distributed analytic system for large-scale spatiotemporal mobile broadband data”, VLDB 2014.</a:t>
            </a:r>
            <a:endParaRPr lang="en-US" altLang="en-US" sz="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265F1F-99A3-624B-B967-F25010C5D0F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C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On/Off Analytics</a:t>
            </a:r>
          </a:p>
        </p:txBody>
      </p:sp>
    </p:spTree>
    <p:extLst>
      <p:ext uri="{BB962C8B-B14F-4D97-AF65-F5344CB8AC3E}">
        <p14:creationId xmlns:p14="http://schemas.microsoft.com/office/powerpoint/2010/main" val="376348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591CA-8E9D-4271-9AB6-62955F33A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OceanST</a:t>
            </a:r>
            <a:r>
              <a:rPr lang="en-US" dirty="0"/>
              <a:t>: Functional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8B48D-E14E-46C0-9322-FFE41EEDC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007256"/>
          </a:xfrm>
        </p:spPr>
        <p:txBody>
          <a:bodyPr/>
          <a:lstStyle/>
          <a:p>
            <a:r>
              <a:rPr lang="en-US" sz="2000" dirty="0"/>
              <a:t>Introduces quite innovative the notion of </a:t>
            </a:r>
            <a:r>
              <a:rPr lang="en-US" sz="2000" b="1" i="1" dirty="0"/>
              <a:t>Exact &amp; Approximate </a:t>
            </a:r>
            <a:r>
              <a:rPr lang="en-US" sz="2000" dirty="0"/>
              <a:t>solutions (not available in typical relational query optimizers)</a:t>
            </a:r>
          </a:p>
          <a:p>
            <a:r>
              <a:rPr lang="en-US" sz="2000" b="1" dirty="0"/>
              <a:t>Exact Solution</a:t>
            </a:r>
          </a:p>
          <a:p>
            <a:pPr lvl="1"/>
            <a:r>
              <a:rPr lang="en-US" sz="1800" dirty="0"/>
              <a:t>Various TBD-specific queries where computation of aggregates is amortized over time.</a:t>
            </a:r>
          </a:p>
          <a:p>
            <a:pPr lvl="1"/>
            <a:r>
              <a:rPr lang="en-US" sz="1800" b="1" dirty="0"/>
              <a:t>Examples: </a:t>
            </a:r>
            <a:r>
              <a:rPr lang="en-US" sz="1800" dirty="0"/>
              <a:t>given 2 points find routes used by user, top-k locations users came from, predict next location of user, find home and work location of user, etc.</a:t>
            </a:r>
          </a:p>
          <a:p>
            <a:pPr lvl="1"/>
            <a:r>
              <a:rPr lang="en-US" sz="1800" b="1" dirty="0"/>
              <a:t>Remark: </a:t>
            </a:r>
            <a:r>
              <a:rPr lang="en-US" sz="1800" dirty="0"/>
              <a:t>very user-specific queries (as opposed to be focusing on general trends), yielding serious privacy concerns. </a:t>
            </a:r>
          </a:p>
          <a:p>
            <a:r>
              <a:rPr lang="en-US" sz="2000" b="1" dirty="0"/>
              <a:t>Approximate Solution</a:t>
            </a:r>
            <a:endParaRPr lang="en-US" sz="2400" b="1" dirty="0"/>
          </a:p>
          <a:p>
            <a:pPr lvl="1"/>
            <a:r>
              <a:rPr lang="en-US" sz="1800" i="1" dirty="0"/>
              <a:t>Concurrent </a:t>
            </a:r>
            <a:r>
              <a:rPr lang="sv-SE" sz="1800" i="1" dirty="0" err="1"/>
              <a:t>Random</a:t>
            </a:r>
            <a:r>
              <a:rPr lang="sv-SE" sz="1800" i="1" dirty="0"/>
              <a:t> Index Sampling (CRIS) </a:t>
            </a:r>
            <a:r>
              <a:rPr lang="sv-SE" sz="1800" dirty="0" err="1"/>
              <a:t>algorithm</a:t>
            </a:r>
            <a:r>
              <a:rPr lang="sv-SE" sz="1800" dirty="0"/>
              <a:t>: </a:t>
            </a:r>
            <a:r>
              <a:rPr lang="sv-SE" sz="1800" dirty="0" err="1"/>
              <a:t>answers</a:t>
            </a:r>
            <a:r>
              <a:rPr lang="sv-SE" sz="1800" dirty="0"/>
              <a:t> </a:t>
            </a:r>
            <a:r>
              <a:rPr lang="sv-SE" sz="1800" dirty="0" err="1"/>
              <a:t>within</a:t>
            </a:r>
            <a:r>
              <a:rPr lang="sv-SE" sz="1800" dirty="0"/>
              <a:t> a </a:t>
            </a:r>
            <a:r>
              <a:rPr lang="sv-SE" sz="1800" dirty="0" err="1"/>
              <a:t>guaranteed</a:t>
            </a:r>
            <a:r>
              <a:rPr lang="sv-SE" sz="1800" dirty="0"/>
              <a:t> </a:t>
            </a:r>
            <a:r>
              <a:rPr lang="sv-SE" sz="1800" dirty="0" err="1"/>
              <a:t>error</a:t>
            </a:r>
            <a:r>
              <a:rPr lang="sv-SE" sz="1800" dirty="0"/>
              <a:t> </a:t>
            </a:r>
            <a:r>
              <a:rPr lang="sv-SE" sz="1800" dirty="0" err="1"/>
              <a:t>bound</a:t>
            </a:r>
            <a:r>
              <a:rPr lang="sv-SE" sz="1800" dirty="0"/>
              <a:t>:</a:t>
            </a:r>
          </a:p>
          <a:p>
            <a:pPr lvl="2"/>
            <a:r>
              <a:rPr lang="en-US" sz="1600" dirty="0"/>
              <a:t>stratified sampling</a:t>
            </a:r>
          </a:p>
          <a:p>
            <a:pPr lvl="2"/>
            <a:r>
              <a:rPr lang="en-US" sz="1600" dirty="0"/>
              <a:t>overlapping sample reuse on concurrent </a:t>
            </a:r>
          </a:p>
          <a:p>
            <a:pPr marL="914400" lvl="2" indent="0">
              <a:buNone/>
            </a:pPr>
            <a:r>
              <a:rPr lang="en-US" sz="1600" dirty="0"/>
              <a:t>    trajectory aggregate queries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AABF8-45F9-2446-908D-E32D17D3B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803858"/>
            <a:ext cx="1845392" cy="1400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5647BF-FD2D-FA4E-8B7A-F28EF3BDC3EC}"/>
              </a:ext>
            </a:extLst>
          </p:cNvPr>
          <p:cNvSpPr/>
          <p:nvPr/>
        </p:nvSpPr>
        <p:spPr>
          <a:xfrm>
            <a:off x="827584" y="6154820"/>
            <a:ext cx="79580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800" b="0" dirty="0">
                <a:latin typeface="Times New Roman" panose="02020603050405020304" pitchFamily="18" charset="0"/>
              </a:rPr>
              <a:t>M. Yuan, K. Deng, J. Zeng, Y. Li, B. Ni, X. He, F. Wang, W. Dai, and Q. Yang, “</a:t>
            </a:r>
            <a:r>
              <a:rPr lang="en-US" altLang="en-US" sz="800" b="0" dirty="0" err="1">
                <a:latin typeface="Times New Roman" panose="02020603050405020304" pitchFamily="18" charset="0"/>
              </a:rPr>
              <a:t>Oceanst</a:t>
            </a:r>
            <a:r>
              <a:rPr lang="en-US" altLang="en-US" sz="800" b="0" dirty="0">
                <a:latin typeface="Times New Roman" panose="02020603050405020304" pitchFamily="18" charset="0"/>
              </a:rPr>
              <a:t>: A distributed analytic system for large-scale spatiotemporal mobile broadband data”, VLDB 2014.</a:t>
            </a:r>
            <a:endParaRPr lang="en-US" alt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C05BA4-759F-934F-9B16-D6ACFC02F6A0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C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On/Off Analytics</a:t>
            </a:r>
          </a:p>
        </p:txBody>
      </p:sp>
    </p:spTree>
    <p:extLst>
      <p:ext uri="{BB962C8B-B14F-4D97-AF65-F5344CB8AC3E}">
        <p14:creationId xmlns:p14="http://schemas.microsoft.com/office/powerpoint/2010/main" val="19973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B9AD-0DC7-4C78-BA90-0AD3FE7C4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OceanST</a:t>
            </a:r>
            <a:r>
              <a:rPr lang="en-US" dirty="0"/>
              <a:t>: Application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75CBE-DC3C-4FAD-8489-7FBAB70E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5050904" cy="4680520"/>
          </a:xfrm>
        </p:spPr>
        <p:txBody>
          <a:bodyPr/>
          <a:lstStyle/>
          <a:p>
            <a:r>
              <a:rPr lang="en-US" sz="2400" dirty="0"/>
              <a:t>One of the first systems to discuss a map-based exploration interface.</a:t>
            </a:r>
          </a:p>
          <a:p>
            <a:r>
              <a:rPr lang="en-US" sz="2400" dirty="0"/>
              <a:t>Graphic user interface</a:t>
            </a:r>
          </a:p>
          <a:p>
            <a:pPr lvl="1"/>
            <a:r>
              <a:rPr lang="en-US" sz="2000" dirty="0"/>
              <a:t>Web based using a map</a:t>
            </a:r>
          </a:p>
          <a:p>
            <a:pPr lvl="1"/>
            <a:r>
              <a:rPr lang="en-US" sz="2000" dirty="0"/>
              <a:t>Temporal input</a:t>
            </a:r>
          </a:p>
          <a:p>
            <a:pPr lvl="1"/>
            <a:r>
              <a:rPr lang="en-US" sz="2000" dirty="0"/>
              <a:t>Communicate with the functional layer using a API</a:t>
            </a:r>
          </a:p>
          <a:p>
            <a:r>
              <a:rPr lang="en-US" sz="2400" dirty="0"/>
              <a:t>Specialized components</a:t>
            </a:r>
          </a:p>
          <a:p>
            <a:pPr lvl="1"/>
            <a:r>
              <a:rPr lang="en-US" sz="2000" dirty="0"/>
              <a:t>Advertising agency (where to advertise?)</a:t>
            </a:r>
          </a:p>
          <a:p>
            <a:pPr lvl="1"/>
            <a:r>
              <a:rPr lang="en-US" sz="2000" dirty="0"/>
              <a:t>Telco carrier optimizations</a:t>
            </a:r>
          </a:p>
          <a:p>
            <a:pPr lvl="1"/>
            <a:r>
              <a:rPr lang="en-US" sz="2000" dirty="0"/>
              <a:t>Government agency apps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D43D0-2FB0-404B-B515-2BC2BEE2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764" y="3759690"/>
            <a:ext cx="3574264" cy="1806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43E625-546A-4C35-AA92-58EC6083E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192031"/>
            <a:ext cx="3572599" cy="1922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BD1918-54DD-5642-9290-E870C1809C28}"/>
              </a:ext>
            </a:extLst>
          </p:cNvPr>
          <p:cNvSpPr/>
          <p:nvPr/>
        </p:nvSpPr>
        <p:spPr>
          <a:xfrm>
            <a:off x="827584" y="6154820"/>
            <a:ext cx="795804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800" b="0" dirty="0">
                <a:latin typeface="Times New Roman" panose="02020603050405020304" pitchFamily="18" charset="0"/>
              </a:rPr>
              <a:t>M. Yuan, K. Deng, J. Zeng, Y. Li, B. Ni, X. He, F. Wang, W. Dai, and Q. Yang, “</a:t>
            </a:r>
            <a:r>
              <a:rPr lang="en-US" altLang="en-US" sz="800" b="0" dirty="0" err="1">
                <a:latin typeface="Times New Roman" panose="02020603050405020304" pitchFamily="18" charset="0"/>
              </a:rPr>
              <a:t>Oceanst</a:t>
            </a:r>
            <a:r>
              <a:rPr lang="en-US" altLang="en-US" sz="800" b="0" dirty="0">
                <a:latin typeface="Times New Roman" panose="02020603050405020304" pitchFamily="18" charset="0"/>
              </a:rPr>
              <a:t>: A distributed analytic system for large-scale spatiotemporal mobile broadband data”, VLDB 2014.</a:t>
            </a:r>
            <a:endParaRPr lang="en-US" altLang="en-US" sz="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D74C9-83A7-7348-B64E-0E27E9E5E0AD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C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On/Off Analytics</a:t>
            </a:r>
          </a:p>
        </p:txBody>
      </p:sp>
    </p:spTree>
    <p:extLst>
      <p:ext uri="{BB962C8B-B14F-4D97-AF65-F5344CB8AC3E}">
        <p14:creationId xmlns:p14="http://schemas.microsoft.com/office/powerpoint/2010/main" val="1842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48E1-C4D1-5E40-B88D-95D2A37D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190A-0864-BE45-8675-7786979BA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186766" cy="500725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  <a:p>
            <a:r>
              <a:rPr lang="en-US" dirty="0">
                <a:solidFill>
                  <a:schemeClr val="bg2"/>
                </a:solidFill>
              </a:rPr>
              <a:t>What is Telco Big Data?</a:t>
            </a:r>
          </a:p>
          <a:p>
            <a:r>
              <a:rPr lang="en-US" dirty="0">
                <a:solidFill>
                  <a:srgbClr val="FF0000"/>
                </a:solidFill>
              </a:rPr>
              <a:t>Research State &amp; Open Problems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</a:rPr>
              <a:t>Real-time &amp; Offline Analytics</a:t>
            </a:r>
          </a:p>
          <a:p>
            <a:pPr marL="914400" lvl="1" indent="-514350"/>
            <a:r>
              <a:rPr lang="en-US" sz="3200" b="1" dirty="0">
                <a:solidFill>
                  <a:srgbClr val="FF0000"/>
                </a:solidFill>
              </a:rPr>
              <a:t>Churn Prediction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Privacy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Storage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Road Traffic Mapping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Visual Exploration</a:t>
            </a:r>
          </a:p>
        </p:txBody>
      </p:sp>
    </p:spTree>
    <p:extLst>
      <p:ext uri="{BB962C8B-B14F-4D97-AF65-F5344CB8AC3E}">
        <p14:creationId xmlns:p14="http://schemas.microsoft.com/office/powerpoint/2010/main" val="1233563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D2E1E-32B2-5F4C-B425-79423CBD62B2}"/>
              </a:ext>
            </a:extLst>
          </p:cNvPr>
          <p:cNvSpPr/>
          <p:nvPr/>
        </p:nvSpPr>
        <p:spPr bwMode="auto">
          <a:xfrm>
            <a:off x="457200" y="5724545"/>
            <a:ext cx="8285488" cy="581669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DF4D1A-68AF-F144-9C9F-0250595323A5}"/>
              </a:ext>
            </a:extLst>
          </p:cNvPr>
          <p:cNvSpPr/>
          <p:nvPr/>
        </p:nvSpPr>
        <p:spPr bwMode="auto">
          <a:xfrm>
            <a:off x="457200" y="1016724"/>
            <a:ext cx="8285488" cy="1044124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172FE-15E3-4B18-B4B9-462E18874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Churn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7D43-616F-4967-8C57-6F2B61374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561" y="1008123"/>
            <a:ext cx="8186766" cy="5007256"/>
          </a:xfrm>
        </p:spPr>
        <p:txBody>
          <a:bodyPr/>
          <a:lstStyle/>
          <a:p>
            <a:r>
              <a:rPr lang="en-US" b="1" dirty="0"/>
              <a:t>Churn Prediction: </a:t>
            </a:r>
            <a:r>
              <a:rPr lang="en-US" dirty="0"/>
              <a:t>predict which customers will leave the Telco.</a:t>
            </a:r>
          </a:p>
          <a:p>
            <a:pPr lvl="1"/>
            <a:r>
              <a:rPr lang="en-US" sz="2400" dirty="0"/>
              <a:t>Cost of acquiring </a:t>
            </a:r>
            <a:r>
              <a:rPr lang="en-US" sz="2400" b="1" dirty="0"/>
              <a:t>new customer </a:t>
            </a:r>
            <a:r>
              <a:rPr lang="en-US" sz="2400" dirty="0"/>
              <a:t>3x higher than </a:t>
            </a:r>
            <a:r>
              <a:rPr lang="en-US" sz="2400" b="1" dirty="0"/>
              <a:t>retaining existing </a:t>
            </a:r>
            <a:r>
              <a:rPr lang="en-US" sz="2400" dirty="0"/>
              <a:t>customers. </a:t>
            </a:r>
          </a:p>
          <a:p>
            <a:pPr lvl="1"/>
            <a:r>
              <a:rPr lang="en-US" sz="2400" dirty="0"/>
              <a:t>Probably the most important query from a Telco standpoint.</a:t>
            </a:r>
          </a:p>
          <a:p>
            <a:pPr lvl="1"/>
            <a:r>
              <a:rPr lang="en-US" sz="2400" dirty="0"/>
              <a:t>Churn prediction is traditionally carried out with BSS (Business Support System Data, e.g., billing from CDR) =&gt; </a:t>
            </a:r>
            <a:r>
              <a:rPr lang="en-US" sz="2400" dirty="0">
                <a:solidFill>
                  <a:srgbClr val="FF2600"/>
                </a:solidFill>
              </a:rPr>
              <a:t>Precision  ~50%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</a:t>
            </a:r>
            <a:r>
              <a:rPr lang="en-US" sz="2400" dirty="0">
                <a:sym typeface="Wingdings" pitchFamily="2" charset="2"/>
              </a:rPr>
              <a:t> </a:t>
            </a:r>
          </a:p>
          <a:p>
            <a:pPr lvl="1"/>
            <a:r>
              <a:rPr lang="en-US" sz="2400" dirty="0"/>
              <a:t>Churn prediction with OSS (Operation Support Data, e.g., NMS) =&gt; </a:t>
            </a:r>
            <a:r>
              <a:rPr lang="en-US" sz="2400" dirty="0">
                <a:solidFill>
                  <a:srgbClr val="007A37"/>
                </a:solidFill>
              </a:rPr>
              <a:t>Precision 95% </a:t>
            </a:r>
            <a:r>
              <a:rPr lang="en-US" sz="2400" dirty="0">
                <a:solidFill>
                  <a:srgbClr val="007A37"/>
                </a:solidFill>
                <a:sym typeface="Wingdings" pitchFamily="2" charset="2"/>
              </a:rPr>
              <a:t>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Privacy  (revisited)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8A213F6-7DB4-45D9-A8BA-8CD0A36AB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724545"/>
            <a:ext cx="8186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Y. Huang, F. Zhu, M. Yuan, K. Deng, Y. Li, B. Ni, W. Dai, Q. Yang, and J. Zeng, “Telco churn prediction with big data”, SIGMOD, 2015.</a:t>
            </a:r>
            <a:endParaRPr lang="en-US" altLang="en-US" sz="1600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B8FD8B-A806-E043-AE72-6A7E6254A4BC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FF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Churn Prediction</a:t>
            </a:r>
          </a:p>
        </p:txBody>
      </p:sp>
    </p:spTree>
    <p:extLst>
      <p:ext uri="{BB962C8B-B14F-4D97-AF65-F5344CB8AC3E}">
        <p14:creationId xmlns:p14="http://schemas.microsoft.com/office/powerpoint/2010/main" val="171721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D2E1E-32B2-5F4C-B425-79423CBD62B2}"/>
              </a:ext>
            </a:extLst>
          </p:cNvPr>
          <p:cNvSpPr/>
          <p:nvPr/>
        </p:nvSpPr>
        <p:spPr bwMode="auto">
          <a:xfrm>
            <a:off x="482535" y="5724545"/>
            <a:ext cx="8285488" cy="5847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172FE-15E3-4B18-B4B9-462E18874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Churn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7D43-616F-4967-8C57-6F2B61374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52" y="978218"/>
            <a:ext cx="8186766" cy="5007256"/>
          </a:xfrm>
        </p:spPr>
        <p:txBody>
          <a:bodyPr/>
          <a:lstStyle/>
          <a:p>
            <a:r>
              <a:rPr lang="en-US" sz="2800" b="1" dirty="0"/>
              <a:t>Approach Overview</a:t>
            </a:r>
            <a:endParaRPr lang="en-US" sz="2800" dirty="0"/>
          </a:p>
          <a:p>
            <a:pPr lvl="1"/>
            <a:r>
              <a:rPr lang="en-US" sz="2000" dirty="0"/>
              <a:t>TBD </a:t>
            </a:r>
            <a:r>
              <a:rPr lang="en-US" sz="2000" b="1" dirty="0"/>
              <a:t>Architecture</a:t>
            </a:r>
            <a:r>
              <a:rPr lang="en-US" sz="2000" dirty="0"/>
              <a:t> presented earlier &amp; </a:t>
            </a:r>
            <a:r>
              <a:rPr lang="en-US" sz="2000" b="1" dirty="0"/>
              <a:t>Feature Engineering </a:t>
            </a:r>
            <a:r>
              <a:rPr lang="en-US" sz="2000" dirty="0"/>
              <a:t>using Spark =&gt; generate large table with the KPI/KQI (Key </a:t>
            </a:r>
            <a:r>
              <a:rPr lang="en-US" sz="2000" b="1" dirty="0"/>
              <a:t>Performance</a:t>
            </a:r>
            <a:r>
              <a:rPr lang="en-US" sz="2000" dirty="0"/>
              <a:t> Indicators/Key </a:t>
            </a:r>
            <a:r>
              <a:rPr lang="en-US" sz="2000" b="1" dirty="0"/>
              <a:t>Quality</a:t>
            </a:r>
            <a:r>
              <a:rPr lang="en-US" sz="2000" dirty="0"/>
              <a:t> Indicator)</a:t>
            </a:r>
          </a:p>
          <a:p>
            <a:pPr lvl="2"/>
            <a:r>
              <a:rPr lang="en-US" sz="1800" b="1" dirty="0"/>
              <a:t>Baseline Features </a:t>
            </a:r>
            <a:r>
              <a:rPr lang="en-US" sz="1800" dirty="0"/>
              <a:t>(CDR, other)</a:t>
            </a:r>
          </a:p>
          <a:p>
            <a:pPr lvl="2"/>
            <a:r>
              <a:rPr lang="en-US" sz="1800" b="1" dirty="0"/>
              <a:t>CS Features </a:t>
            </a:r>
            <a:r>
              <a:rPr lang="en-US" sz="1800" dirty="0"/>
              <a:t>(</a:t>
            </a:r>
            <a:r>
              <a:rPr lang="en-US" sz="1800" i="1" dirty="0"/>
              <a:t>Call Quality)</a:t>
            </a:r>
            <a:endParaRPr lang="en-US" sz="1800" dirty="0"/>
          </a:p>
          <a:p>
            <a:pPr lvl="2"/>
            <a:r>
              <a:rPr lang="en-US" sz="1800" b="1" dirty="0"/>
              <a:t>PS Features </a:t>
            </a:r>
            <a:r>
              <a:rPr lang="en-US" sz="1800" dirty="0"/>
              <a:t>(</a:t>
            </a:r>
            <a:r>
              <a:rPr lang="en-US" sz="1800" i="1" dirty="0"/>
              <a:t>Data quality - web speed, connection success</a:t>
            </a:r>
            <a:r>
              <a:rPr lang="en-US" sz="1800" dirty="0"/>
              <a:t>)</a:t>
            </a:r>
          </a:p>
          <a:p>
            <a:pPr lvl="2"/>
            <a:r>
              <a:rPr lang="en-US" sz="1800" dirty="0"/>
              <a:t>Some MR features (i.e., top-5 customer locations)</a:t>
            </a:r>
          </a:p>
          <a:p>
            <a:pPr lvl="2"/>
            <a:r>
              <a:rPr lang="en-US" sz="1800" b="1" dirty="0"/>
              <a:t>Graph Features: Call</a:t>
            </a:r>
            <a:r>
              <a:rPr lang="en-US" sz="1800" dirty="0"/>
              <a:t> Graph, </a:t>
            </a:r>
            <a:r>
              <a:rPr lang="en-US" sz="1800" b="1" dirty="0"/>
              <a:t>Message</a:t>
            </a:r>
            <a:r>
              <a:rPr lang="en-US" sz="1800" dirty="0"/>
              <a:t> Graph, </a:t>
            </a:r>
            <a:r>
              <a:rPr lang="en-US" sz="1800" b="1" dirty="0"/>
              <a:t>Co-occurrence </a:t>
            </a:r>
            <a:r>
              <a:rPr lang="en-US" sz="1800" dirty="0"/>
              <a:t>Graph , i.e., </a:t>
            </a:r>
            <a:r>
              <a:rPr lang="en-US" sz="1800" dirty="0" err="1"/>
              <a:t>Pagerank</a:t>
            </a:r>
            <a:r>
              <a:rPr lang="en-US" sz="1800" dirty="0"/>
              <a:t> &amp; Label Propagation. </a:t>
            </a:r>
          </a:p>
          <a:p>
            <a:pPr lvl="2"/>
            <a:r>
              <a:rPr lang="en-US" sz="1800" b="1" dirty="0"/>
              <a:t>Topic Features: </a:t>
            </a:r>
            <a:r>
              <a:rPr lang="en-US" sz="1800" dirty="0"/>
              <a:t>customer complaint logs in compact LDA model (from NLP) - statistical model for discovering the abstract "topics" that occur in a collection of documents</a:t>
            </a:r>
          </a:p>
          <a:p>
            <a:pPr lvl="1"/>
            <a:r>
              <a:rPr lang="en-US" sz="2200" dirty="0"/>
              <a:t>Random Forest Classifier used to make predictions.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8A213F6-7DB4-45D9-A8BA-8CD0A36AB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724545"/>
            <a:ext cx="8186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Y. Huang, F. Zhu, M. Yuan, K. Deng, Y. Li, B. Ni, W. Dai, Q. Yang, and J. Zeng, “Telco churn prediction with big data”, SIGMOD, 2015.</a:t>
            </a:r>
            <a:endParaRPr lang="en-US" altLang="en-US" sz="1600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7F0379-60EE-9245-842B-9B8D3D46EA1B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FFCC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Churn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9CAD8-C863-5E4F-BF2E-CA6370A6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473" y="7287331"/>
            <a:ext cx="38100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7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48E1-C4D1-5E40-B88D-95D2A37D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190A-0864-BE45-8675-7786979BA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186766" cy="500725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  <a:p>
            <a:r>
              <a:rPr lang="en-US" dirty="0">
                <a:solidFill>
                  <a:schemeClr val="bg2"/>
                </a:solidFill>
              </a:rPr>
              <a:t>What is Telco Big Data?</a:t>
            </a:r>
          </a:p>
          <a:p>
            <a:r>
              <a:rPr lang="en-US" dirty="0">
                <a:solidFill>
                  <a:srgbClr val="FF0000"/>
                </a:solidFill>
              </a:rPr>
              <a:t>Research State &amp; Open Problems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</a:rPr>
              <a:t>Real-time &amp; Offline Analytics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</a:rPr>
              <a:t>Churn Prediction</a:t>
            </a:r>
          </a:p>
          <a:p>
            <a:pPr marL="914400" lvl="1" indent="-514350"/>
            <a:r>
              <a:rPr lang="en-US" sz="3200" b="1" dirty="0">
                <a:solidFill>
                  <a:srgbClr val="FF0000"/>
                </a:solidFill>
              </a:rPr>
              <a:t>Privacy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Storage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Road Traffic Mapping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Visual Exploration</a:t>
            </a:r>
          </a:p>
        </p:txBody>
      </p:sp>
    </p:spTree>
    <p:extLst>
      <p:ext uri="{BB962C8B-B14F-4D97-AF65-F5344CB8AC3E}">
        <p14:creationId xmlns:p14="http://schemas.microsoft.com/office/powerpoint/2010/main" val="37780173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D0016-9EEC-49B8-80CB-F750AF578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&amp;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04FAE-008B-466A-9CED-1EF28B48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007256"/>
          </a:xfrm>
        </p:spPr>
        <p:txBody>
          <a:bodyPr/>
          <a:lstStyle/>
          <a:p>
            <a:r>
              <a:rPr lang="en-US" sz="2000" b="1" kern="1200" dirty="0">
                <a:latin typeface="Arial" charset="0"/>
              </a:rPr>
              <a:t>Privacy in General: </a:t>
            </a:r>
            <a:r>
              <a:rPr lang="en-US" sz="2000" kern="1200" dirty="0">
                <a:latin typeface="Arial" charset="0"/>
              </a:rPr>
              <a:t>If personal identifiers (SSN, Phone number, IMSI, </a:t>
            </a:r>
            <a:r>
              <a:rPr lang="en-US" sz="2000" kern="1200" dirty="0" err="1">
                <a:latin typeface="Arial" charset="0"/>
              </a:rPr>
              <a:t>etc</a:t>
            </a:r>
            <a:r>
              <a:rPr lang="en-US" sz="2000" kern="1200" dirty="0">
                <a:latin typeface="Arial" charset="0"/>
              </a:rPr>
              <a:t>) are missing from the data, then its not considered Personally Identifiable data.</a:t>
            </a:r>
            <a:endParaRPr lang="en-US" sz="2000" b="1" dirty="0"/>
          </a:p>
          <a:p>
            <a:r>
              <a:rPr lang="en-US" sz="2000" b="1" dirty="0"/>
              <a:t>Privacy in Legal terms: </a:t>
            </a:r>
            <a:r>
              <a:rPr lang="en-US" sz="2000" dirty="0"/>
              <a:t>How to safely frame the collection, processing and transfer of personal data? EU GDPR, </a:t>
            </a:r>
            <a:r>
              <a:rPr lang="en-US" sz="2000" kern="1200" dirty="0">
                <a:latin typeface="Arial" charset="0"/>
              </a:rPr>
              <a:t>May 25</a:t>
            </a:r>
            <a:r>
              <a:rPr lang="en-US" sz="2000" kern="1200" baseline="30000" dirty="0">
                <a:latin typeface="Arial" charset="0"/>
              </a:rPr>
              <a:t>th</a:t>
            </a:r>
            <a:r>
              <a:rPr lang="en-US" sz="2000" kern="1200" dirty="0">
                <a:latin typeface="Arial" charset="0"/>
              </a:rPr>
              <a:t>, 2018: </a:t>
            </a:r>
            <a:endParaRPr lang="en-US" sz="1800" kern="1200" dirty="0">
              <a:latin typeface="Arial" charset="0"/>
            </a:endParaRPr>
          </a:p>
          <a:p>
            <a:pPr lvl="1">
              <a:spcBef>
                <a:spcPct val="30000"/>
              </a:spcBef>
              <a:defRPr/>
            </a:pPr>
            <a:r>
              <a:rPr lang="en-US" sz="1800" b="1" kern="1200" dirty="0">
                <a:latin typeface="Arial" charset="0"/>
              </a:rPr>
              <a:t>Principles of personal data processing: </a:t>
            </a:r>
            <a:r>
              <a:rPr lang="en-US" sz="1800" kern="1200" dirty="0">
                <a:solidFill>
                  <a:srgbClr val="FF0000"/>
                </a:solidFill>
                <a:latin typeface="Arial" charset="0"/>
              </a:rPr>
              <a:t>consent, processing </a:t>
            </a:r>
            <a:r>
              <a:rPr lang="en-US" sz="1800" kern="1200" dirty="0">
                <a:latin typeface="Arial" charset="0"/>
              </a:rPr>
              <a:t>of special categories of personal data, criminal convictions, </a:t>
            </a:r>
            <a:r>
              <a:rPr lang="en-US" sz="1800" kern="1200" dirty="0">
                <a:solidFill>
                  <a:srgbClr val="FF3300"/>
                </a:solidFill>
                <a:latin typeface="Arial" charset="0"/>
              </a:rPr>
              <a:t>children</a:t>
            </a:r>
            <a:r>
              <a:rPr lang="en-US" sz="1800" kern="1200" dirty="0">
                <a:latin typeface="Arial" charset="0"/>
              </a:rPr>
              <a:t>, </a:t>
            </a:r>
            <a:r>
              <a:rPr lang="mr-IN" sz="1800" kern="1200" dirty="0">
                <a:latin typeface="Arial" charset="0"/>
              </a:rPr>
              <a:t>…</a:t>
            </a:r>
            <a:endParaRPr lang="en-US" sz="1800" kern="1200" dirty="0">
              <a:latin typeface="Arial" charset="0"/>
            </a:endParaRPr>
          </a:p>
          <a:p>
            <a:pPr lvl="1">
              <a:spcBef>
                <a:spcPct val="30000"/>
              </a:spcBef>
              <a:defRPr/>
            </a:pPr>
            <a:r>
              <a:rPr lang="en-US" sz="1800" b="1" kern="1200" dirty="0">
                <a:latin typeface="Arial" charset="0"/>
              </a:rPr>
              <a:t>Rights of data subject: </a:t>
            </a:r>
            <a:r>
              <a:rPr lang="en-US" sz="1800" kern="1200" dirty="0">
                <a:solidFill>
                  <a:srgbClr val="FF0000"/>
                </a:solidFill>
                <a:latin typeface="Arial" charset="0"/>
              </a:rPr>
              <a:t>access (transparency), erasure, restriction, portability,</a:t>
            </a:r>
            <a:r>
              <a:rPr lang="en-US" sz="1800" kern="1200" dirty="0">
                <a:latin typeface="Arial" charset="0"/>
              </a:rPr>
              <a:t> </a:t>
            </a:r>
            <a:r>
              <a:rPr lang="mr-IN" sz="1800" kern="1200" dirty="0">
                <a:latin typeface="Arial" charset="0"/>
              </a:rPr>
              <a:t>…</a:t>
            </a:r>
            <a:endParaRPr lang="en-US" sz="1800" kern="1200" dirty="0">
              <a:latin typeface="Arial" charset="0"/>
            </a:endParaRPr>
          </a:p>
          <a:p>
            <a:pPr lvl="1">
              <a:spcBef>
                <a:spcPct val="30000"/>
              </a:spcBef>
              <a:defRPr/>
            </a:pPr>
            <a:r>
              <a:rPr lang="en-US" sz="1800" b="1" kern="1200" dirty="0">
                <a:latin typeface="Arial" charset="0"/>
              </a:rPr>
              <a:t>Controller &amp;  Processor: </a:t>
            </a:r>
            <a:r>
              <a:rPr lang="en-US" sz="1800" kern="1200" dirty="0">
                <a:latin typeface="Arial" charset="0"/>
              </a:rPr>
              <a:t>responsibilities, cooperation, security, DPO – </a:t>
            </a:r>
            <a:r>
              <a:rPr lang="en-US" sz="1800" kern="1200" dirty="0">
                <a:solidFill>
                  <a:srgbClr val="FF0000"/>
                </a:solidFill>
                <a:latin typeface="Arial" charset="0"/>
              </a:rPr>
              <a:t>Data Protection Officer</a:t>
            </a:r>
            <a:r>
              <a:rPr lang="en-US" sz="1800" kern="1200" dirty="0">
                <a:latin typeface="Arial" charset="0"/>
              </a:rPr>
              <a:t>, Codes of Conduct, …</a:t>
            </a:r>
          </a:p>
          <a:p>
            <a:pPr lvl="1">
              <a:spcBef>
                <a:spcPct val="30000"/>
              </a:spcBef>
              <a:defRPr/>
            </a:pPr>
            <a:r>
              <a:rPr lang="en-US" sz="1800" b="1" kern="1200" dirty="0">
                <a:latin typeface="Arial" charset="0"/>
              </a:rPr>
              <a:t>Transfer of Personal Data: legally-binding rules, ..</a:t>
            </a:r>
          </a:p>
          <a:p>
            <a:pPr lvl="1">
              <a:spcBef>
                <a:spcPct val="30000"/>
              </a:spcBef>
              <a:defRPr/>
            </a:pPr>
            <a:r>
              <a:rPr lang="en-US" sz="1800" b="1" kern="1200" dirty="0">
                <a:latin typeface="Arial" charset="0"/>
              </a:rPr>
              <a:t>Supervisory Committees , Cooperation &amp; Consistency</a:t>
            </a:r>
          </a:p>
          <a:p>
            <a:pPr lvl="1">
              <a:spcBef>
                <a:spcPct val="30000"/>
              </a:spcBef>
              <a:defRPr/>
            </a:pPr>
            <a:r>
              <a:rPr lang="en-US" sz="1800" b="1" kern="1200" dirty="0">
                <a:latin typeface="Arial" charset="0"/>
              </a:rPr>
              <a:t>Remedies, liability &amp; Penalties</a:t>
            </a:r>
          </a:p>
          <a:p>
            <a:pPr marL="171450" indent="-171450">
              <a:spcBef>
                <a:spcPct val="30000"/>
              </a:spcBef>
              <a:buFontTx/>
              <a:buChar char="-"/>
              <a:defRPr/>
            </a:pPr>
            <a:endParaRPr lang="en-US" sz="2000" kern="1200" dirty="0">
              <a:latin typeface="Arial" charset="0"/>
            </a:endParaRPr>
          </a:p>
          <a:p>
            <a:pPr marL="171450" indent="-171450">
              <a:buFontTx/>
              <a:buChar char="-"/>
            </a:pPr>
            <a:endParaRPr lang="en-US" altLang="en-US" sz="2000" dirty="0">
              <a:ea typeface="ＭＳ Ｐゴシック" charset="-128"/>
            </a:endParaRPr>
          </a:p>
          <a:p>
            <a:pPr marL="171450" indent="-171450">
              <a:buFontTx/>
              <a:buChar char="-"/>
            </a:pPr>
            <a:endParaRPr lang="en-US" altLang="en-US" sz="2000" dirty="0">
              <a:ea typeface="ＭＳ Ｐゴシック" charset="-128"/>
            </a:endParaRPr>
          </a:p>
          <a:p>
            <a:endParaRPr lang="en-US" sz="2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A570C-FD91-E24B-AA63-0540B0F253A2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66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Privacy</a:t>
            </a:r>
          </a:p>
        </p:txBody>
      </p:sp>
    </p:spTree>
    <p:extLst>
      <p:ext uri="{BB962C8B-B14F-4D97-AF65-F5344CB8AC3E}">
        <p14:creationId xmlns:p14="http://schemas.microsoft.com/office/powerpoint/2010/main" val="139814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7849E-C1D3-D745-BFA9-5E692D65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F6701-7531-7B42-A32B-F451E281E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7894"/>
            <a:ext cx="8186766" cy="500725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A) </a:t>
            </a:r>
            <a:r>
              <a:rPr lang="en-US" sz="2400" b="1" dirty="0"/>
              <a:t>Data Sharing (Generalization)</a:t>
            </a:r>
          </a:p>
          <a:p>
            <a:pPr marL="571500" lvl="1" indent="-171450">
              <a:buFontTx/>
              <a:buChar char="-"/>
            </a:pPr>
            <a:r>
              <a:rPr lang="en-US" sz="1800" b="1" dirty="0"/>
              <a:t>k-anonymity: </a:t>
            </a:r>
            <a:r>
              <a:rPr lang="en-US" sz="1800" dirty="0"/>
              <a:t>making every record indistinguishable among k other records (</a:t>
            </a:r>
            <a:r>
              <a:rPr lang="en-US" sz="1800" dirty="0" err="1"/>
              <a:t>Samarati</a:t>
            </a:r>
            <a:r>
              <a:rPr lang="en-US" sz="1800" dirty="0"/>
              <a:t> &amp; Sweeney) </a:t>
            </a:r>
            <a:r>
              <a:rPr lang="mr-IN" sz="1800" dirty="0"/>
              <a:t>–</a:t>
            </a:r>
            <a:r>
              <a:rPr lang="en-US" sz="1800" dirty="0"/>
              <a:t> using generalization of the quasi-identifiers.</a:t>
            </a:r>
          </a:p>
          <a:p>
            <a:pPr marL="571500" lvl="1" indent="-171450">
              <a:buFontTx/>
              <a:buChar char="-"/>
            </a:pPr>
            <a:r>
              <a:rPr lang="en-US" sz="1800" b="1" dirty="0"/>
              <a:t>l-diversity and t-closeness: </a:t>
            </a:r>
            <a:r>
              <a:rPr lang="en-US" sz="1800" dirty="0">
                <a:solidFill>
                  <a:srgbClr val="FF0000"/>
                </a:solidFill>
              </a:rPr>
              <a:t>refinements </a:t>
            </a:r>
            <a:r>
              <a:rPr lang="en-US" sz="1800" dirty="0"/>
              <a:t>that seek to prevent the variability of the confidential attributes within a k-anonymous group from being too small </a:t>
            </a:r>
            <a:r>
              <a:rPr lang="en-US" sz="1800" dirty="0">
                <a:solidFill>
                  <a:srgbClr val="FF0000"/>
                </a:solidFill>
              </a:rPr>
              <a:t>(diversity in distribution)</a:t>
            </a:r>
            <a:r>
              <a:rPr lang="en-US" sz="1800" dirty="0"/>
              <a:t>.</a:t>
            </a:r>
            <a:endParaRPr lang="en-US" sz="2400" b="1" dirty="0"/>
          </a:p>
          <a:p>
            <a:pPr marL="0" indent="0">
              <a:buFontTx/>
              <a:buNone/>
            </a:pPr>
            <a:r>
              <a:rPr lang="en-US" sz="2400" b="1" dirty="0"/>
              <a:t>B) Interactive Databases (Randomization)</a:t>
            </a:r>
          </a:p>
          <a:p>
            <a:pPr marL="571500" lvl="1" indent="-171450">
              <a:buFontTx/>
              <a:buChar char="-"/>
            </a:pPr>
            <a:r>
              <a:rPr lang="el-GR" sz="1800" b="1" dirty="0"/>
              <a:t>ε-</a:t>
            </a:r>
            <a:r>
              <a:rPr lang="en-US" sz="1800" b="1" dirty="0"/>
              <a:t>differential privacy: </a:t>
            </a:r>
            <a:r>
              <a:rPr lang="en-US" sz="1800" dirty="0"/>
              <a:t>originated as a model for interactive databases and seeks to limit the knowledge that users obtain from query responses. (e.g., adding </a:t>
            </a:r>
            <a:r>
              <a:rPr lang="en-US" sz="1800" dirty="0" err="1"/>
              <a:t>laplace</a:t>
            </a:r>
            <a:r>
              <a:rPr lang="en-US" sz="1800" dirty="0"/>
              <a:t> noise)</a:t>
            </a:r>
            <a:endParaRPr lang="en-US" sz="2400" dirty="0"/>
          </a:p>
          <a:p>
            <a:pPr marL="0" indent="0">
              <a:buNone/>
            </a:pPr>
            <a:r>
              <a:rPr lang="en-US" sz="2000" b="1" dirty="0"/>
              <a:t>==&gt; Both models are often presented as antagonistic: </a:t>
            </a:r>
          </a:p>
          <a:p>
            <a:pPr marL="571500" lvl="1" indent="-171450">
              <a:buFontTx/>
              <a:buChar char="-"/>
            </a:pPr>
            <a:r>
              <a:rPr lang="en-US" sz="1600" dirty="0" err="1"/>
              <a:t>ε</a:t>
            </a:r>
            <a:r>
              <a:rPr lang="en-US" sz="1600" dirty="0"/>
              <a:t>-differential privacy supporters view k-anonymity as an old-fashioned privacy notion that offers only poor disclosure limitation guarantees, </a:t>
            </a:r>
          </a:p>
          <a:p>
            <a:pPr marL="571500" lvl="1" indent="-171450">
              <a:buFontTx/>
              <a:buChar char="-"/>
            </a:pPr>
            <a:r>
              <a:rPr lang="en-US" sz="1600" dirty="0" err="1"/>
              <a:t>ε</a:t>
            </a:r>
            <a:r>
              <a:rPr lang="en-US" sz="1600" dirty="0"/>
              <a:t>-differential privacy detractors criticize the limited utility of </a:t>
            </a:r>
            <a:r>
              <a:rPr lang="en-US" sz="1600" dirty="0" err="1"/>
              <a:t>ε</a:t>
            </a:r>
            <a:r>
              <a:rPr lang="en-US" sz="1600" dirty="0"/>
              <a:t>-differentially private outputs and the cumbersomeness of not having access to the data set.</a:t>
            </a:r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000" dirty="0"/>
              <a:t>Joint UNECE/Eurostat work session on statistical data confidentiality (Ottawa, Canada, 28-30 October 2013), “Connecting privacy models: synergies between k-anonymity, t-closeness and differential privacy”.. Jordi Soria-Comas and </a:t>
            </a:r>
            <a:r>
              <a:rPr lang="en-US" sz="1000" dirty="0" err="1"/>
              <a:t>Josep</a:t>
            </a:r>
            <a:r>
              <a:rPr lang="en-US" sz="1000" dirty="0"/>
              <a:t> Domingo-Ferrer, </a:t>
            </a:r>
            <a:r>
              <a:rPr lang="en-US" sz="1000" dirty="0" err="1"/>
              <a:t>Universitat</a:t>
            </a:r>
            <a:r>
              <a:rPr lang="en-US" sz="1000" dirty="0"/>
              <a:t> </a:t>
            </a:r>
            <a:r>
              <a:rPr lang="en-US" sz="1000" dirty="0" err="1"/>
              <a:t>Rovira</a:t>
            </a:r>
            <a:r>
              <a:rPr lang="en-US" sz="1000" dirty="0"/>
              <a:t> </a:t>
            </a:r>
            <a:r>
              <a:rPr lang="en-US" sz="1000" dirty="0" err="1"/>
              <a:t>i</a:t>
            </a:r>
            <a:r>
              <a:rPr lang="en-US" sz="1000" dirty="0"/>
              <a:t> </a:t>
            </a:r>
            <a:r>
              <a:rPr lang="en-US" sz="1000" dirty="0" err="1"/>
              <a:t>Virgili</a:t>
            </a:r>
            <a:r>
              <a:rPr lang="en-US" sz="1000" dirty="0"/>
              <a:t>, Catalonia, Spain. </a:t>
            </a:r>
            <a:r>
              <a:rPr lang="en-US" sz="900" dirty="0">
                <a:hlinkClick r:id="rId2"/>
              </a:rPr>
              <a:t>https://www.unece.org/fileadmin/DAM/stats/documents/ece/ces/ge.46/2013/Topic_2_soria-comas_domingo-ferrer.pdf</a:t>
            </a:r>
            <a:endParaRPr lang="en-US" sz="900" dirty="0"/>
          </a:p>
          <a:p>
            <a:pPr marL="171450" indent="-171450">
              <a:buFontTx/>
              <a:buChar char="-"/>
            </a:pPr>
            <a:endParaRPr lang="en-US" sz="11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8B2103-6844-4E40-BD03-EBFD68E7BFF6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66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Privacy</a:t>
            </a:r>
          </a:p>
        </p:txBody>
      </p:sp>
    </p:spTree>
    <p:extLst>
      <p:ext uri="{BB962C8B-B14F-4D97-AF65-F5344CB8AC3E}">
        <p14:creationId xmlns:p14="http://schemas.microsoft.com/office/powerpoint/2010/main" val="129303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776C92-0C36-FB4D-945B-EC685C5E0BD9}"/>
              </a:ext>
            </a:extLst>
          </p:cNvPr>
          <p:cNvSpPr/>
          <p:nvPr/>
        </p:nvSpPr>
        <p:spPr bwMode="auto">
          <a:xfrm>
            <a:off x="457200" y="1124744"/>
            <a:ext cx="8186766" cy="1800200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30727-A6FF-C341-BEE7-59E0C521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Telcos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696EA-3E97-6F49-8B9C-18952FF59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 </a:t>
            </a:r>
            <a:r>
              <a:rPr lang="en-US" sz="2800" b="1" dirty="0">
                <a:solidFill>
                  <a:schemeClr val="accent6"/>
                </a:solidFill>
              </a:rPr>
              <a:t>Telecommunication company </a:t>
            </a:r>
            <a:r>
              <a:rPr lang="en-US" sz="2800" b="1" i="1" dirty="0">
                <a:solidFill>
                  <a:schemeClr val="accent6"/>
                </a:solidFill>
              </a:rPr>
              <a:t>(Telco) </a:t>
            </a:r>
            <a:r>
              <a:rPr lang="en-US" sz="2800" dirty="0"/>
              <a:t>is the entity that provides telecommunication services, such as </a:t>
            </a:r>
            <a:r>
              <a:rPr lang="en-US" sz="2800" b="1" dirty="0"/>
              <a:t>telephony</a:t>
            </a:r>
            <a:r>
              <a:rPr lang="en-US" sz="2800" dirty="0"/>
              <a:t> and </a:t>
            </a:r>
            <a:r>
              <a:rPr lang="en-US" sz="2800" b="1" dirty="0"/>
              <a:t>data</a:t>
            </a:r>
            <a:r>
              <a:rPr lang="en-US" sz="2800" dirty="0"/>
              <a:t> </a:t>
            </a:r>
            <a:r>
              <a:rPr lang="en-US" sz="2800" b="1" dirty="0"/>
              <a:t>communication</a:t>
            </a:r>
            <a:r>
              <a:rPr lang="en-US" sz="2800" dirty="0"/>
              <a:t> </a:t>
            </a:r>
            <a:r>
              <a:rPr lang="en-US" sz="2800" b="1" dirty="0"/>
              <a:t>access to users. </a:t>
            </a:r>
          </a:p>
          <a:p>
            <a:pPr lvl="1"/>
            <a:endParaRPr lang="en-US" sz="2400" dirty="0"/>
          </a:p>
          <a:p>
            <a:endParaRPr lang="en-US" sz="2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A55FFF-A52B-864E-9A7E-99F7F027C818}"/>
              </a:ext>
            </a:extLst>
          </p:cNvPr>
          <p:cNvSpPr txBox="1">
            <a:spLocks/>
          </p:cNvSpPr>
          <p:nvPr/>
        </p:nvSpPr>
        <p:spPr bwMode="auto">
          <a:xfrm>
            <a:off x="251520" y="2924944"/>
            <a:ext cx="5328592" cy="322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400" b="0" kern="0" dirty="0"/>
              <a:t>The radio and backbone infrastructure of such entities </a:t>
            </a:r>
            <a:r>
              <a:rPr lang="en-US" sz="2400" b="1" kern="0" dirty="0"/>
              <a:t>spans densely </a:t>
            </a:r>
            <a:r>
              <a:rPr lang="en-US" sz="2400" b="0" kern="0" dirty="0"/>
              <a:t>most </a:t>
            </a:r>
            <a:r>
              <a:rPr lang="en-US" sz="2400" b="1" kern="0" dirty="0"/>
              <a:t>urban spaces</a:t>
            </a:r>
            <a:r>
              <a:rPr lang="en-US" sz="2400" b="0" kern="0" dirty="0"/>
              <a:t> and </a:t>
            </a:r>
            <a:r>
              <a:rPr lang="en-US" sz="2400" b="1" kern="0" dirty="0"/>
              <a:t>widely</a:t>
            </a:r>
            <a:r>
              <a:rPr lang="en-US" sz="2400" b="0" kern="0" dirty="0"/>
              <a:t> most </a:t>
            </a:r>
            <a:r>
              <a:rPr lang="en-US" sz="2400" b="1" kern="0" dirty="0"/>
              <a:t>rural areas</a:t>
            </a:r>
            <a:r>
              <a:rPr lang="en-US" sz="2400" b="0" kern="0" dirty="0"/>
              <a:t>.</a:t>
            </a:r>
          </a:p>
          <a:p>
            <a:pPr lvl="1"/>
            <a:r>
              <a:rPr lang="en-US" sz="2400" b="0" kern="0" dirty="0"/>
              <a:t>Infrastructure generates data that encapsulate natural phenomena on an ongoing basis 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A4097E-62F2-264D-873E-3F7A994DB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080825"/>
            <a:ext cx="3269534" cy="306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D2E1E-32B2-5F4C-B425-79423CBD62B2}"/>
              </a:ext>
            </a:extLst>
          </p:cNvPr>
          <p:cNvSpPr/>
          <p:nvPr/>
        </p:nvSpPr>
        <p:spPr bwMode="auto">
          <a:xfrm>
            <a:off x="457200" y="5589240"/>
            <a:ext cx="8285488" cy="581669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172FE-15E3-4B18-B4B9-462E18874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7D43-616F-4967-8C57-6F2B61374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561" y="1008123"/>
            <a:ext cx="8137405" cy="5007256"/>
          </a:xfrm>
        </p:spPr>
        <p:txBody>
          <a:bodyPr/>
          <a:lstStyle/>
          <a:p>
            <a:r>
              <a:rPr lang="en-US" sz="2800" b="1" dirty="0"/>
              <a:t>General Problem: </a:t>
            </a:r>
            <a:r>
              <a:rPr lang="en-US" sz="2800" dirty="0"/>
              <a:t>How to bring Probabilistic</a:t>
            </a:r>
            <a:r>
              <a:rPr lang="en-US" sz="2800" b="1" dirty="0"/>
              <a:t> </a:t>
            </a:r>
            <a:r>
              <a:rPr lang="en-US" sz="2800" dirty="0"/>
              <a:t>Privacy models to TBD architectures?</a:t>
            </a:r>
          </a:p>
          <a:p>
            <a:r>
              <a:rPr lang="en-US" sz="2800" b="1" dirty="0"/>
              <a:t>Specific Problem: </a:t>
            </a:r>
            <a:r>
              <a:rPr lang="en-US" sz="2800" dirty="0">
                <a:solidFill>
                  <a:srgbClr val="FF0000"/>
                </a:solidFill>
              </a:rPr>
              <a:t>Differential Privacy (DP) </a:t>
            </a:r>
            <a:r>
              <a:rPr lang="en-US" sz="2800" dirty="0"/>
              <a:t>architectures lead to a 15-30% accuracy loss.</a:t>
            </a:r>
          </a:p>
          <a:p>
            <a:pPr lvl="1"/>
            <a:r>
              <a:rPr lang="en-US" sz="2400" dirty="0">
                <a:sym typeface="Wingdings" pitchFamily="2" charset="2"/>
              </a:rPr>
              <a:t> </a:t>
            </a:r>
            <a:r>
              <a:rPr lang="en-US" sz="2400" dirty="0"/>
              <a:t>Real-world industry data mining workers cannot work well under such a string privacy guarantee.</a:t>
            </a:r>
          </a:p>
          <a:p>
            <a:r>
              <a:rPr lang="en-US" sz="2800" b="1" dirty="0"/>
              <a:t>Proposition: </a:t>
            </a:r>
            <a:r>
              <a:rPr lang="en-US" sz="2800" dirty="0"/>
              <a:t>Implement 3 different DP implementations of Decision Trees  for the churn reduction and make recommendations for DP adoption (as strongest privacy model).</a:t>
            </a:r>
          </a:p>
          <a:p>
            <a:endParaRPr lang="en-US" sz="2000" dirty="0">
              <a:solidFill>
                <a:srgbClr val="007A37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8A213F6-7DB4-45D9-A8BA-8CD0A36AB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589240"/>
            <a:ext cx="8186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chemeClr val="tx2"/>
                </a:solidFill>
                <a:latin typeface="Times New Roman" panose="02020603050405020304" pitchFamily="18" charset="0"/>
              </a:rPr>
              <a:t>X. Hu, M. Yuan, J. Yao, Y. Deng, L. Chen, Q. Yang, H. Guan, and J. Zeng, “Differential privacy in telco big data platform”, VLDB, 2015.</a:t>
            </a:r>
            <a:endParaRPr lang="en-US" altLang="en-US" sz="1600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B8FD8B-A806-E043-AE72-6A7E6254A4BC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66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Privacy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D37AD6-9C7D-594C-89B1-0D61042D1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32" y="3511751"/>
            <a:ext cx="872880" cy="8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48E1-C4D1-5E40-B88D-95D2A37D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190A-0864-BE45-8675-7786979BA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186766" cy="500725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  <a:p>
            <a:r>
              <a:rPr lang="en-US" dirty="0">
                <a:solidFill>
                  <a:schemeClr val="bg2"/>
                </a:solidFill>
              </a:rPr>
              <a:t>What is Telco Big Data?</a:t>
            </a:r>
          </a:p>
          <a:p>
            <a:r>
              <a:rPr lang="en-US" dirty="0">
                <a:solidFill>
                  <a:srgbClr val="FF0000"/>
                </a:solidFill>
              </a:rPr>
              <a:t>Research State &amp; Open Problems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</a:rPr>
              <a:t>Real-time &amp; Offline Analytics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</a:rPr>
              <a:t>Churn Prediction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  <a:ea typeface="ＭＳ Ｐゴシック" pitchFamily="34" charset="-128"/>
              </a:rPr>
              <a:t>Privacy</a:t>
            </a:r>
          </a:p>
          <a:p>
            <a:pPr marL="914400" lvl="1" indent="-514350"/>
            <a:r>
              <a:rPr lang="en-US" sz="3200" b="1" dirty="0">
                <a:solidFill>
                  <a:srgbClr val="FF0000"/>
                </a:solidFill>
                <a:ea typeface="ＭＳ Ｐゴシック" pitchFamily="34" charset="-128"/>
              </a:rPr>
              <a:t>Storage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Road Traffic Mapping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Visual Exploration</a:t>
            </a:r>
          </a:p>
        </p:txBody>
      </p:sp>
    </p:spTree>
    <p:extLst>
      <p:ext uri="{BB962C8B-B14F-4D97-AF65-F5344CB8AC3E}">
        <p14:creationId xmlns:p14="http://schemas.microsoft.com/office/powerpoint/2010/main" val="23451947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400" dirty="0"/>
              <a:t>The Big data era lead us to a point where organizations collect </a:t>
            </a:r>
            <a:r>
              <a:rPr lang="en-US" sz="2400" b="1" dirty="0"/>
              <a:t>more than they can</a:t>
            </a:r>
            <a:r>
              <a:rPr lang="en-US" sz="2400" dirty="0"/>
              <a:t>!</a:t>
            </a:r>
            <a:endParaRPr lang="en-US" sz="2400" b="1" dirty="0"/>
          </a:p>
          <a:p>
            <a:pPr lvl="1"/>
            <a:r>
              <a:rPr lang="en-US" sz="1800" b="1" dirty="0"/>
              <a:t>Scale:</a:t>
            </a:r>
          </a:p>
          <a:p>
            <a:pPr lvl="2"/>
            <a:r>
              <a:rPr lang="en-US" sz="1400" dirty="0"/>
              <a:t>Global </a:t>
            </a:r>
            <a:r>
              <a:rPr lang="en-US" sz="1400" b="1" dirty="0"/>
              <a:t>volume</a:t>
            </a:r>
            <a:r>
              <a:rPr lang="en-US" sz="1400" dirty="0"/>
              <a:t> of stored data </a:t>
            </a:r>
            <a:r>
              <a:rPr lang="en-US" sz="1400" b="1" dirty="0"/>
              <a:t>doubling</a:t>
            </a:r>
            <a:r>
              <a:rPr lang="en-US" sz="1400" dirty="0"/>
              <a:t> every </a:t>
            </a:r>
            <a:r>
              <a:rPr lang="en-US" sz="1400" b="1" dirty="0"/>
              <a:t>2 years</a:t>
            </a:r>
            <a:r>
              <a:rPr lang="en-US" sz="1400" dirty="0"/>
              <a:t>. </a:t>
            </a:r>
          </a:p>
          <a:p>
            <a:pPr lvl="2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44 zettabytes of data in 2020 (44 billion TB of data)</a:t>
            </a:r>
          </a:p>
          <a:p>
            <a:pPr lvl="1"/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Costs: </a:t>
            </a:r>
          </a:p>
          <a:p>
            <a:pPr lvl="2"/>
            <a:r>
              <a:rPr lang="en-US" sz="1400" dirty="0"/>
              <a:t>Costs for data storage </a:t>
            </a:r>
            <a:r>
              <a:rPr lang="en-US" sz="1400" b="1" dirty="0"/>
              <a:t>decline</a:t>
            </a:r>
            <a:r>
              <a:rPr lang="en-US" sz="1400" dirty="0"/>
              <a:t> only at a rate of </a:t>
            </a:r>
            <a:r>
              <a:rPr lang="en-US" sz="1400" b="1" dirty="0"/>
              <a:t>less than 1/5 per year</a:t>
            </a:r>
            <a:r>
              <a:rPr lang="en-US" sz="1400" dirty="0"/>
              <a:t>. Datacenter Journal, </a:t>
            </a:r>
            <a:r>
              <a:rPr lang="en-US" sz="1400" dirty="0">
                <a:hlinkClick r:id="rId2"/>
              </a:rPr>
              <a:t>https://goo.gl/o4MnJp</a:t>
            </a:r>
            <a:r>
              <a:rPr lang="en-US" sz="1400" dirty="0"/>
              <a:t> </a:t>
            </a:r>
          </a:p>
          <a:p>
            <a:pPr lvl="2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An 1 PB Hadoop cluster, using between 125 and 250 nodes, costs ~1M USD</a:t>
            </a:r>
          </a:p>
          <a:p>
            <a:pPr lvl="1"/>
            <a:r>
              <a:rPr lang="en-US" sz="1800" b="1" dirty="0">
                <a:latin typeface="Arial" charset="0"/>
                <a:ea typeface="Arial" charset="0"/>
                <a:cs typeface="Arial" charset="0"/>
              </a:rPr>
              <a:t>Time: </a:t>
            </a:r>
          </a:p>
          <a:p>
            <a:pPr lvl="2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 linear scan of 1PB would require ~15 hours</a:t>
            </a:r>
            <a:endParaRPr lang="en-US" sz="1600" dirty="0"/>
          </a:p>
          <a:p>
            <a:r>
              <a:rPr lang="en-US" sz="2000" dirty="0"/>
              <a:t>TBD is </a:t>
            </a:r>
            <a:r>
              <a:rPr lang="en-US" sz="2000" b="1" dirty="0"/>
              <a:t>straining </a:t>
            </a:r>
            <a:r>
              <a:rPr lang="en-US" sz="2000" dirty="0"/>
              <a:t>telco datacenters that can not benefit from economies-of-scale available on public clouds (due to confidentiality/security).</a:t>
            </a:r>
            <a:endParaRPr lang="en-US" sz="1800" b="1" dirty="0"/>
          </a:p>
          <a:p>
            <a:pPr lvl="1"/>
            <a:r>
              <a:rPr lang="en-US" sz="1800" dirty="0"/>
              <a:t>highly sensitive attributes of user data located in TBD (e.g., billing records, calling numbers, call duration)</a:t>
            </a:r>
            <a:endParaRPr lang="en-US" sz="2000" b="1" dirty="0"/>
          </a:p>
          <a:p>
            <a:endParaRPr lang="en-US" sz="2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180936-2DAD-AA4F-9691-EEDC8B45964A}"/>
              </a:ext>
            </a:extLst>
          </p:cNvPr>
          <p:cNvSpPr/>
          <p:nvPr/>
        </p:nvSpPr>
        <p:spPr>
          <a:xfrm>
            <a:off x="6156176" y="3140968"/>
            <a:ext cx="19999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0" dirty="0">
                <a:solidFill>
                  <a:srgbClr val="000000"/>
                </a:solidFill>
                <a:latin typeface="Calibre Light"/>
              </a:rPr>
              <a:t>Source: 2016 Western Digital Corporation.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BAB4B8-982E-EA41-8B2B-173E6C1BBC5C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12313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591A9B-9115-1143-8A9F-1EE346E57851}"/>
              </a:ext>
            </a:extLst>
          </p:cNvPr>
          <p:cNvSpPr/>
          <p:nvPr/>
        </p:nvSpPr>
        <p:spPr bwMode="auto">
          <a:xfrm>
            <a:off x="457199" y="5517487"/>
            <a:ext cx="8363273" cy="791833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6D2CE70E-5C91-0349-A42E-10EC5322F67A}"/>
              </a:ext>
            </a:extLst>
          </p:cNvPr>
          <p:cNvSpPr/>
          <p:nvPr/>
        </p:nvSpPr>
        <p:spPr bwMode="auto">
          <a:xfrm>
            <a:off x="5148064" y="908720"/>
            <a:ext cx="917882" cy="544259"/>
          </a:xfrm>
          <a:prstGeom prst="can">
            <a:avLst>
              <a:gd name="adj" fmla="val 3683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536475-6B5F-8140-B900-9AFFDDCDB111}"/>
              </a:ext>
            </a:extLst>
          </p:cNvPr>
          <p:cNvCxnSpPr>
            <a:cxnSpLocks/>
          </p:cNvCxnSpPr>
          <p:nvPr/>
        </p:nvCxnSpPr>
        <p:spPr bwMode="auto">
          <a:xfrm>
            <a:off x="6156176" y="1164948"/>
            <a:ext cx="5760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Can 8">
            <a:extLst>
              <a:ext uri="{FF2B5EF4-FFF2-40B4-BE49-F238E27FC236}">
                <a16:creationId xmlns:a16="http://schemas.microsoft.com/office/drawing/2014/main" id="{CAC0FB0A-8151-DF43-B324-B02A0CC0B109}"/>
              </a:ext>
            </a:extLst>
          </p:cNvPr>
          <p:cNvSpPr/>
          <p:nvPr/>
        </p:nvSpPr>
        <p:spPr bwMode="auto">
          <a:xfrm>
            <a:off x="6822470" y="977427"/>
            <a:ext cx="631712" cy="398318"/>
          </a:xfrm>
          <a:prstGeom prst="can">
            <a:avLst>
              <a:gd name="adj" fmla="val 3683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82EE55-DB4A-3B42-B6D7-A1E88D6967DC}"/>
              </a:ext>
            </a:extLst>
          </p:cNvPr>
          <p:cNvCxnSpPr>
            <a:cxnSpLocks/>
          </p:cNvCxnSpPr>
          <p:nvPr/>
        </p:nvCxnSpPr>
        <p:spPr bwMode="auto">
          <a:xfrm>
            <a:off x="7570236" y="1164948"/>
            <a:ext cx="57606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Can 10">
            <a:extLst>
              <a:ext uri="{FF2B5EF4-FFF2-40B4-BE49-F238E27FC236}">
                <a16:creationId xmlns:a16="http://schemas.microsoft.com/office/drawing/2014/main" id="{26400EB1-14D0-594B-964F-F31EF46FB81E}"/>
              </a:ext>
            </a:extLst>
          </p:cNvPr>
          <p:cNvSpPr/>
          <p:nvPr/>
        </p:nvSpPr>
        <p:spPr bwMode="auto">
          <a:xfrm>
            <a:off x="8236530" y="1104867"/>
            <a:ext cx="367918" cy="204097"/>
          </a:xfrm>
          <a:prstGeom prst="can">
            <a:avLst>
              <a:gd name="adj" fmla="val 51450"/>
            </a:avLst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08117-5387-AE4F-8E67-19146430E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to Reduce Data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8B8E1-D0FA-E444-896D-19017CDE7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52282"/>
            <a:ext cx="8186767" cy="5007256"/>
          </a:xfrm>
        </p:spPr>
        <p:txBody>
          <a:bodyPr/>
          <a:lstStyle/>
          <a:p>
            <a:r>
              <a:rPr lang="en-US" sz="2400" b="1" dirty="0"/>
              <a:t>Data Sampling</a:t>
            </a:r>
          </a:p>
          <a:p>
            <a:pPr lvl="1"/>
            <a:r>
              <a:rPr lang="en-US" sz="2000" dirty="0"/>
              <a:t>Uniform or Random Data &lt; Original Data</a:t>
            </a:r>
          </a:p>
          <a:p>
            <a:r>
              <a:rPr lang="en-US" sz="2400" b="1" dirty="0"/>
              <a:t>Data Aggregation (Data Cubes)</a:t>
            </a:r>
          </a:p>
          <a:p>
            <a:pPr lvl="1"/>
            <a:r>
              <a:rPr lang="en-US" sz="2000" dirty="0"/>
              <a:t>Query Result Data &lt; Original Data</a:t>
            </a:r>
            <a:endParaRPr lang="en-US" sz="2400" b="1" dirty="0"/>
          </a:p>
          <a:p>
            <a:r>
              <a:rPr lang="en-US" sz="2400" b="1" dirty="0"/>
              <a:t>Data Reduction (SVD, DFT, DWT)</a:t>
            </a:r>
          </a:p>
          <a:p>
            <a:pPr lvl="1"/>
            <a:r>
              <a:rPr lang="en-US" sz="2000" dirty="0"/>
              <a:t>Principal Components (Patterns) &lt;&lt; Original Data</a:t>
            </a:r>
            <a:endParaRPr lang="en-US" sz="2400" dirty="0"/>
          </a:p>
          <a:p>
            <a:r>
              <a:rPr lang="en-US" sz="2400" b="1" dirty="0"/>
              <a:t>Data Synopsis </a:t>
            </a:r>
            <a:r>
              <a:rPr lang="en-US" sz="2400" dirty="0"/>
              <a:t>(e.g. </a:t>
            </a:r>
            <a:r>
              <a:rPr lang="en-US" sz="2400" dirty="0" err="1"/>
              <a:t>equiwidth</a:t>
            </a:r>
            <a:r>
              <a:rPr lang="en-US" sz="2400" dirty="0"/>
              <a:t>/depth histograms, Bloom filters, sketches) </a:t>
            </a:r>
          </a:p>
          <a:p>
            <a:pPr lvl="1"/>
            <a:r>
              <a:rPr lang="en-US" sz="2400" dirty="0"/>
              <a:t> </a:t>
            </a:r>
            <a:r>
              <a:rPr lang="en-US" sz="2000" dirty="0"/>
              <a:t>“Statistics” about Data &lt;&lt; Original Data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Data Compression </a:t>
            </a:r>
            <a:r>
              <a:rPr lang="en-US" sz="2400" dirty="0">
                <a:solidFill>
                  <a:srgbClr val="FF0000"/>
                </a:solidFill>
              </a:rPr>
              <a:t>(lossless or </a:t>
            </a:r>
            <a:r>
              <a:rPr lang="en-US" sz="2400" dirty="0" err="1">
                <a:solidFill>
                  <a:srgbClr val="FF0000"/>
                </a:solidFill>
              </a:rPr>
              <a:t>lossy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Combination of the above techniques</a:t>
            </a:r>
          </a:p>
          <a:p>
            <a:r>
              <a:rPr lang="en-US" sz="2800" b="1" dirty="0"/>
              <a:t>Problem: </a:t>
            </a:r>
            <a:r>
              <a:rPr lang="en-US" sz="2800" dirty="0"/>
              <a:t>None of the above considers how to outdate (decay) data as time elapses.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7C07C9-6B2D-5844-9114-BA210E7433CC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55598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SPATE: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4906888" cy="5073650"/>
          </a:xfrm>
        </p:spPr>
        <p:txBody>
          <a:bodyPr/>
          <a:lstStyle/>
          <a:p>
            <a:r>
              <a:rPr lang="en-US" sz="3600" dirty="0"/>
              <a:t>SPATE has </a:t>
            </a:r>
            <a:r>
              <a:rPr lang="en-US" sz="3600" b="1" dirty="0"/>
              <a:t>3</a:t>
            </a:r>
            <a:r>
              <a:rPr lang="en-US" sz="3600" dirty="0"/>
              <a:t> layers:</a:t>
            </a:r>
          </a:p>
          <a:p>
            <a:pPr lvl="1"/>
            <a:r>
              <a:rPr lang="en-US" dirty="0"/>
              <a:t>Storage layer</a:t>
            </a:r>
          </a:p>
          <a:p>
            <a:pPr lvl="2"/>
            <a:r>
              <a:rPr lang="en-US" b="1" dirty="0"/>
              <a:t>compression</a:t>
            </a:r>
            <a:r>
              <a:rPr lang="en-US" dirty="0"/>
              <a:t> logic</a:t>
            </a:r>
          </a:p>
          <a:p>
            <a:pPr lvl="1"/>
            <a:r>
              <a:rPr lang="en-US" dirty="0"/>
              <a:t>Indexing layer</a:t>
            </a:r>
          </a:p>
          <a:p>
            <a:pPr lvl="2"/>
            <a:r>
              <a:rPr lang="en-US" dirty="0"/>
              <a:t>minimizing the query </a:t>
            </a:r>
            <a:r>
              <a:rPr lang="en-US" b="1" dirty="0"/>
              <a:t>response time </a:t>
            </a:r>
            <a:r>
              <a:rPr lang="en-US" dirty="0"/>
              <a:t>for data exploration queries</a:t>
            </a:r>
          </a:p>
          <a:p>
            <a:pPr lvl="2"/>
            <a:r>
              <a:rPr lang="en-US" dirty="0"/>
              <a:t>gradual </a:t>
            </a:r>
            <a:r>
              <a:rPr lang="en-US" b="1" dirty="0"/>
              <a:t>decay</a:t>
            </a:r>
            <a:r>
              <a:rPr lang="en-US" dirty="0"/>
              <a:t> the data</a:t>
            </a:r>
          </a:p>
          <a:p>
            <a:pPr lvl="1"/>
            <a:r>
              <a:rPr lang="en-US" dirty="0"/>
              <a:t>Application layer</a:t>
            </a:r>
          </a:p>
          <a:p>
            <a:pPr lvl="2"/>
            <a:r>
              <a:rPr lang="en-US" b="1" dirty="0"/>
              <a:t>querying</a:t>
            </a:r>
            <a:r>
              <a:rPr lang="en-US" dirty="0"/>
              <a:t> module</a:t>
            </a:r>
          </a:p>
          <a:p>
            <a:pPr lvl="2"/>
            <a:r>
              <a:rPr lang="en-US" b="1" dirty="0"/>
              <a:t>user interface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188" y="1558961"/>
            <a:ext cx="3378488" cy="406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148064" y="4221088"/>
            <a:ext cx="3672408" cy="1399073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148064" y="2420888"/>
            <a:ext cx="3672408" cy="1759113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148064" y="1576665"/>
            <a:ext cx="3672408" cy="844223"/>
          </a:xfrm>
          <a:prstGeom prst="rect">
            <a:avLst/>
          </a:prstGeom>
          <a:noFill/>
          <a:ln w="38100" cap="flat" cmpd="sng" algn="ctr">
            <a:solidFill>
              <a:srgbClr val="FF26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121245-D920-1D47-BB18-4F217AB83354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90968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40364" y="4149080"/>
            <a:ext cx="8186766" cy="2160240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57200" y="1052736"/>
            <a:ext cx="8186766" cy="1008112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Layer: 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b="1" dirty="0"/>
              <a:t>Compression</a:t>
            </a:r>
            <a:r>
              <a:rPr lang="en-US" sz="2800" dirty="0"/>
              <a:t> refers to the encoding of data using fewer bits than the original representation </a:t>
            </a:r>
          </a:p>
          <a:p>
            <a:r>
              <a:rPr lang="en-US" sz="2800" b="1" dirty="0"/>
              <a:t>Benefits:</a:t>
            </a:r>
          </a:p>
          <a:p>
            <a:pPr lvl="1"/>
            <a:r>
              <a:rPr lang="en-US" sz="2400" dirty="0"/>
              <a:t>Shifts the resource bottlenecks </a:t>
            </a:r>
            <a:r>
              <a:rPr lang="en-US" sz="2400" b="1" dirty="0"/>
              <a:t>from</a:t>
            </a:r>
            <a:r>
              <a:rPr lang="en-US" sz="2400" dirty="0"/>
              <a:t> </a:t>
            </a:r>
            <a:r>
              <a:rPr lang="en-US" sz="2400" b="1" dirty="0"/>
              <a:t>storage-</a:t>
            </a:r>
            <a:r>
              <a:rPr lang="en-US" sz="2400" dirty="0"/>
              <a:t> and </a:t>
            </a:r>
            <a:r>
              <a:rPr lang="en-US" sz="2400" b="1" dirty="0"/>
              <a:t>network-I/O</a:t>
            </a:r>
            <a:r>
              <a:rPr lang="en-US" sz="2400" dirty="0"/>
              <a:t> to </a:t>
            </a:r>
            <a:r>
              <a:rPr lang="en-US" sz="2400" b="1" dirty="0"/>
              <a:t>CPU</a:t>
            </a:r>
            <a:r>
              <a:rPr lang="en-US" sz="2400" dirty="0"/>
              <a:t> (cycles increasing faster).</a:t>
            </a:r>
          </a:p>
          <a:p>
            <a:pPr lvl="1"/>
            <a:r>
              <a:rPr lang="en-US" sz="2400" dirty="0"/>
              <a:t>Save enormous </a:t>
            </a:r>
            <a:r>
              <a:rPr lang="en-US" sz="2400" b="1" dirty="0"/>
              <a:t>amounts of storage </a:t>
            </a:r>
            <a:r>
              <a:rPr lang="en-US" sz="2400" dirty="0"/>
              <a:t>and </a:t>
            </a:r>
            <a:r>
              <a:rPr lang="en-US" sz="2400" b="1" dirty="0"/>
              <a:t>I/O</a:t>
            </a:r>
            <a:r>
              <a:rPr lang="en-US" sz="2400" dirty="0"/>
              <a:t> on subsequent analytic tasks!</a:t>
            </a:r>
          </a:p>
          <a:p>
            <a:r>
              <a:rPr lang="en-US" sz="2800" b="1" dirty="0">
                <a:solidFill>
                  <a:srgbClr val="007A37"/>
                </a:solidFill>
              </a:rPr>
              <a:t>Desiderata: </a:t>
            </a:r>
            <a:r>
              <a:rPr lang="en-US" sz="2800" dirty="0"/>
              <a:t>Given a setting where TBD arrives </a:t>
            </a:r>
            <a:r>
              <a:rPr lang="en-US" sz="2800" b="1" dirty="0"/>
              <a:t>periodically</a:t>
            </a:r>
            <a:r>
              <a:rPr lang="en-US" sz="2800" dirty="0"/>
              <a:t> in batches, we want to:</a:t>
            </a:r>
          </a:p>
          <a:p>
            <a:pPr lvl="1"/>
            <a:r>
              <a:rPr lang="en-US" sz="2400" b="1" dirty="0"/>
              <a:t>minimize</a:t>
            </a:r>
            <a:r>
              <a:rPr lang="en-US" sz="2400" dirty="0"/>
              <a:t> the </a:t>
            </a:r>
            <a:r>
              <a:rPr lang="en-US" sz="2400" b="1" dirty="0"/>
              <a:t>space</a:t>
            </a:r>
            <a:r>
              <a:rPr lang="en-US" sz="2400" dirty="0"/>
              <a:t> needed to store/archive data</a:t>
            </a:r>
          </a:p>
          <a:p>
            <a:pPr lvl="1"/>
            <a:r>
              <a:rPr lang="en-US" sz="2400" b="1" dirty="0"/>
              <a:t>minimize</a:t>
            </a:r>
            <a:r>
              <a:rPr lang="en-US" sz="2400" dirty="0"/>
              <a:t> </a:t>
            </a:r>
            <a:r>
              <a:rPr lang="en-US" sz="2400" b="1" dirty="0"/>
              <a:t>response time </a:t>
            </a:r>
            <a:r>
              <a:rPr lang="en-US" sz="2400" dirty="0"/>
              <a:t>for spatiotemporal data exploration queries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EBA6E8-2963-104F-ABE0-CE9334BE925E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165185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Layer: Compression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186767" cy="5073650"/>
          </a:xfrm>
        </p:spPr>
        <p:txBody>
          <a:bodyPr/>
          <a:lstStyle/>
          <a:p>
            <a:r>
              <a:rPr lang="en-US" sz="2800" dirty="0"/>
              <a:t>We analyzed an </a:t>
            </a:r>
            <a:r>
              <a:rPr lang="en-US" sz="2800" b="1" dirty="0"/>
              <a:t>anonymized real TBD dataset </a:t>
            </a:r>
            <a:r>
              <a:rPr lang="en-US" sz="2800" dirty="0"/>
              <a:t>to understand </a:t>
            </a:r>
            <a:r>
              <a:rPr lang="en-US" sz="2800" b="1" dirty="0"/>
              <a:t>what compression ratios </a:t>
            </a:r>
            <a:r>
              <a:rPr lang="en-US" sz="2800" dirty="0"/>
              <a:t>can be achieved?</a:t>
            </a:r>
          </a:p>
          <a:p>
            <a:pPr lvl="1"/>
            <a:r>
              <a:rPr lang="en-US" sz="2400" b="1" dirty="0"/>
              <a:t>Dataset: </a:t>
            </a:r>
            <a:r>
              <a:rPr lang="en-US" sz="2400" dirty="0"/>
              <a:t>1 week, 1.7M CDR, 21M NMS, 300K users</a:t>
            </a:r>
          </a:p>
          <a:p>
            <a:pPr lvl="1"/>
            <a:r>
              <a:rPr lang="en-US" sz="2400" b="1" dirty="0"/>
              <a:t>Tool: </a:t>
            </a:r>
            <a:r>
              <a:rPr lang="en-US" sz="2400" dirty="0"/>
              <a:t>Shannon’s entropy (typical measure for the maximum compressibility of a dataset)</a:t>
            </a:r>
          </a:p>
          <a:p>
            <a:pPr lvl="1"/>
            <a:r>
              <a:rPr lang="en-US" sz="2400" b="1" dirty="0"/>
              <a:t>Observation: </a:t>
            </a:r>
            <a:r>
              <a:rPr lang="en-US" sz="2400" dirty="0"/>
              <a:t>TBD contains significant redundancy (Entropy close to 0)!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25" y="4365104"/>
            <a:ext cx="3400708" cy="18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852" y="4365104"/>
            <a:ext cx="3369411" cy="18002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2642979" y="5714215"/>
            <a:ext cx="447737" cy="24205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436045" y="5746763"/>
            <a:ext cx="447737" cy="24205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257AF0-9CF7-6241-B945-A494BEEAA0E5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125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 Layer: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Our </a:t>
            </a:r>
            <a:r>
              <a:rPr lang="en-US" sz="2800" dirty="0" err="1"/>
              <a:t>spatio</a:t>
            </a:r>
            <a:r>
              <a:rPr lang="en-US" sz="2800" dirty="0"/>
              <a:t>-temporal index has 4 levels of temporal resolutions</a:t>
            </a:r>
          </a:p>
          <a:p>
            <a:pPr lvl="1"/>
            <a:r>
              <a:rPr lang="en-US" dirty="0"/>
              <a:t>epoch (30 minutes), day, month, year.</a:t>
            </a:r>
          </a:p>
          <a:p>
            <a:r>
              <a:rPr lang="en-US" sz="2800" b="1" dirty="0"/>
              <a:t>A) </a:t>
            </a:r>
            <a:r>
              <a:rPr lang="en-US" sz="2800" b="1" dirty="0" err="1"/>
              <a:t>Incremence</a:t>
            </a:r>
            <a:r>
              <a:rPr lang="en-US" sz="2800" b="1" dirty="0"/>
              <a:t> Module</a:t>
            </a:r>
          </a:p>
          <a:p>
            <a:pPr lvl="1"/>
            <a:r>
              <a:rPr lang="en-US" sz="2000" dirty="0"/>
              <a:t>Add compressed snapshots on the right-most path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501008"/>
            <a:ext cx="5575118" cy="26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588224" y="5519929"/>
            <a:ext cx="432048" cy="432048"/>
          </a:xfrm>
          <a:prstGeom prst="rect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9B51E-6B65-7F48-B33C-DD37BFB707F1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01533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 Layer: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B) Highlights Module</a:t>
            </a:r>
          </a:p>
          <a:p>
            <a:pPr lvl="1"/>
            <a:r>
              <a:rPr lang="en-US" sz="2200" dirty="0"/>
              <a:t>materialized views to long-standing queries of users (e.g., the drop-call counters, bandwidth statistics, etc.)</a:t>
            </a:r>
          </a:p>
          <a:p>
            <a:pPr lvl="1"/>
            <a:r>
              <a:rPr lang="en-US" sz="2200" b="1" dirty="0"/>
              <a:t>essential for multi-granular visual analytics!</a:t>
            </a:r>
          </a:p>
          <a:p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811624"/>
            <a:ext cx="5575118" cy="263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948264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372200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868144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364088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88024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283968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779912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3848" y="3819736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915816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419872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995936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804248" y="4323792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300192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724128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148064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572000" y="4395800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228184" y="3243672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436096" y="3243672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644008" y="3243672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851920" y="3243672"/>
            <a:ext cx="144016" cy="144016"/>
          </a:xfrm>
          <a:prstGeom prst="rect">
            <a:avLst/>
          </a:prstGeom>
          <a:solidFill>
            <a:srgbClr val="007A37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CADB3D-C875-C042-ABC7-46248A7B1EBB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13375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57200" y="1052736"/>
            <a:ext cx="8219256" cy="1368152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Decaying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800" b="1" dirty="0"/>
              <a:t>Data Decaying</a:t>
            </a:r>
            <a:r>
              <a:rPr lang="en-US" sz="2800" dirty="0"/>
              <a:t> refers to the </a:t>
            </a:r>
            <a:r>
              <a:rPr lang="en-US" sz="2800" i="1" dirty="0"/>
              <a:t>“progressive loss of detail in information as data ages with time until it has completely disappeared.”</a:t>
            </a:r>
          </a:p>
          <a:p>
            <a:pPr lvl="1"/>
            <a:r>
              <a:rPr lang="en-US" sz="2000" dirty="0"/>
              <a:t>M. L. </a:t>
            </a:r>
            <a:r>
              <a:rPr lang="en-US" sz="2000" dirty="0" err="1"/>
              <a:t>Kersten</a:t>
            </a:r>
            <a:r>
              <a:rPr lang="en-US" sz="2000" dirty="0"/>
              <a:t>, “Big data space fungus,” in CIDR’15</a:t>
            </a:r>
          </a:p>
          <a:p>
            <a:r>
              <a:rPr lang="en-US" sz="2800" b="1" dirty="0"/>
              <a:t>Benefits:</a:t>
            </a:r>
          </a:p>
          <a:p>
            <a:pPr lvl="1"/>
            <a:r>
              <a:rPr lang="en-US" sz="2400" dirty="0"/>
              <a:t>Retain same data exploration capabilities.</a:t>
            </a:r>
          </a:p>
          <a:p>
            <a:pPr lvl="1"/>
            <a:r>
              <a:rPr lang="en-US" sz="2400" dirty="0"/>
              <a:t>Save enormous amounts of storage and I/O.</a:t>
            </a:r>
          </a:p>
          <a:p>
            <a:r>
              <a:rPr lang="en-US" sz="2800" dirty="0"/>
              <a:t>Alternative definition referring to </a:t>
            </a:r>
            <a:r>
              <a:rPr lang="en-US" sz="2800" b="1" dirty="0"/>
              <a:t>DB Schema Decay</a:t>
            </a:r>
            <a:r>
              <a:rPr lang="en-US" sz="2800" dirty="0"/>
              <a:t> also exists, but is not applicable here.</a:t>
            </a:r>
            <a:r>
              <a:rPr lang="en-US" sz="2800" b="1" dirty="0"/>
              <a:t> </a:t>
            </a:r>
          </a:p>
          <a:p>
            <a:pPr lvl="1"/>
            <a:r>
              <a:rPr lang="en-US" sz="2000" dirty="0"/>
              <a:t>M. </a:t>
            </a:r>
            <a:r>
              <a:rPr lang="en-US" sz="2000" dirty="0" err="1"/>
              <a:t>Stonebraker</a:t>
            </a:r>
            <a:r>
              <a:rPr lang="en-US" sz="2000" dirty="0"/>
              <a:t>, R. Castro, F. Dong Deng, and M. Brodie, “Database decay and what to do about it.” 2016. [Online]. BLOG@CACM: </a:t>
            </a:r>
            <a:r>
              <a:rPr lang="en-US" sz="2000" dirty="0">
                <a:hlinkClick r:id="rId2"/>
              </a:rPr>
              <a:t>https://goo.gl/tJNa9m</a:t>
            </a:r>
            <a:r>
              <a:rPr lang="en-US" sz="2000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EA1CC-75E5-5D44-BA55-5C804467F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672" y="2631604"/>
            <a:ext cx="1893808" cy="10134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EF4039-7503-FD44-B6B3-E194C0075D49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160042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8E33-E4E1-C74A-ADE1-01BCD2813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Telco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C8745-F3AE-394B-A3E7-CDEBDF0DB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53" y="5630978"/>
            <a:ext cx="8186766" cy="458603"/>
          </a:xfrm>
        </p:spPr>
        <p:txBody>
          <a:bodyPr/>
          <a:lstStyle/>
          <a:p>
            <a:r>
              <a:rPr lang="en-US" sz="2000" dirty="0" err="1"/>
              <a:t>OpenCellID.org</a:t>
            </a:r>
            <a:r>
              <a:rPr lang="en-US" sz="2000" dirty="0"/>
              <a:t> - The world's largest Open Database of Cell Towers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1AB2A-5378-B84C-8CBE-3337401FF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08138"/>
            <a:ext cx="6699720" cy="3401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ABAFC9-0B2C-834E-AA45-E7B0F5F7C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914" y="3059167"/>
            <a:ext cx="6113052" cy="2414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40ACC-E5B9-9B49-9E12-ED4E3AACCD50}"/>
              </a:ext>
            </a:extLst>
          </p:cNvPr>
          <p:cNvSpPr txBox="1"/>
          <p:nvPr/>
        </p:nvSpPr>
        <p:spPr>
          <a:xfrm rot="20035113">
            <a:off x="179642" y="2699611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Wide coverage of 2G, 3G, 4G and soon 5G (indoor – picocells)!</a:t>
            </a:r>
          </a:p>
        </p:txBody>
      </p:sp>
    </p:spTree>
    <p:extLst>
      <p:ext uri="{BB962C8B-B14F-4D97-AF65-F5344CB8AC3E}">
        <p14:creationId xmlns:p14="http://schemas.microsoft.com/office/powerpoint/2010/main" val="198960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 Layer: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C) Decaying Module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Data Fungus: “Evict Oldest Individuals”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More Data Fungus to be investigated in the future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564904"/>
            <a:ext cx="5575118" cy="26336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915816" y="3429000"/>
            <a:ext cx="2952328" cy="1872208"/>
            <a:chOff x="827584" y="4365104"/>
            <a:chExt cx="3168352" cy="2016224"/>
          </a:xfrm>
        </p:grpSpPr>
        <p:cxnSp>
          <p:nvCxnSpPr>
            <p:cNvPr id="28" name="Straight Connector 27"/>
            <p:cNvCxnSpPr/>
            <p:nvPr/>
          </p:nvCxnSpPr>
          <p:spPr bwMode="auto">
            <a:xfrm>
              <a:off x="827584" y="4365104"/>
              <a:ext cx="1080120" cy="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1907704" y="4365104"/>
              <a:ext cx="0" cy="648072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1907704" y="5013176"/>
              <a:ext cx="1008112" cy="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915816" y="5013176"/>
              <a:ext cx="0" cy="648072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915816" y="5661248"/>
              <a:ext cx="1080120" cy="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995936" y="5661248"/>
              <a:ext cx="0" cy="720080"/>
            </a:xfrm>
            <a:prstGeom prst="line">
              <a:avLst/>
            </a:prstGeom>
            <a:noFill/>
            <a:ln w="38100" cap="flat" cmpd="sng" algn="ctr">
              <a:solidFill>
                <a:srgbClr val="00355E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27D6C-E8EC-EA4D-9472-8F50244AEDF0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21757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</a:t>
            </a:r>
            <a:r>
              <a:rPr lang="en-US" sz="2800" b="1" dirty="0"/>
              <a:t>SPATE UI </a:t>
            </a:r>
            <a:r>
              <a:rPr lang="en-US" sz="2800" dirty="0"/>
              <a:t>over the San Diego area with data from </a:t>
            </a:r>
            <a:r>
              <a:rPr lang="en-US" sz="2800" dirty="0">
                <a:hlinkClick r:id="rId2"/>
              </a:rPr>
              <a:t>https://www.cellmapper.net/map</a:t>
            </a:r>
            <a:r>
              <a:rPr lang="en-US" sz="2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Layer: SPATE-UI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114600"/>
            <a:ext cx="7740380" cy="394092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63888" y="4797152"/>
            <a:ext cx="818676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800" b="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400506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Demo!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304969-FE57-F547-9D29-A4EED80A26AA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19824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162031-F154-B645-B020-1E770A70A690}"/>
              </a:ext>
            </a:extLst>
          </p:cNvPr>
          <p:cNvSpPr/>
          <p:nvPr/>
        </p:nvSpPr>
        <p:spPr bwMode="auto">
          <a:xfrm>
            <a:off x="462372" y="1143314"/>
            <a:ext cx="8219256" cy="1997654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EE95A8-E828-42AF-840E-D7578EFDB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16"/>
          <a:stretch/>
        </p:blipFill>
        <p:spPr>
          <a:xfrm>
            <a:off x="619125" y="5733255"/>
            <a:ext cx="7905750" cy="4272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08D3C-909D-4A28-A2D2-24CF96AE8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err="1"/>
              <a:t>Postdiction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34246-7CE7-4914-B67B-A68DAF9ED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Data </a:t>
            </a:r>
            <a:r>
              <a:rPr lang="en-US" b="1" dirty="0" err="1"/>
              <a:t>Postdiction</a:t>
            </a:r>
            <a:r>
              <a:rPr lang="en-US" b="1" dirty="0"/>
              <a:t> (DP)</a:t>
            </a:r>
            <a:r>
              <a:rPr lang="en-US" dirty="0"/>
              <a:t>: aims to recover the past value of some tuple, which has been </a:t>
            </a:r>
            <a:r>
              <a:rPr lang="en-US" b="1" dirty="0"/>
              <a:t>decayed</a:t>
            </a:r>
            <a:r>
              <a:rPr lang="en-US" dirty="0"/>
              <a:t> for efficiency purposes, using a ML model.</a:t>
            </a:r>
          </a:p>
          <a:p>
            <a:pPr lvl="1"/>
            <a:r>
              <a:rPr lang="en-US" sz="2400" b="1" dirty="0"/>
              <a:t>Data Prediction</a:t>
            </a:r>
            <a:r>
              <a:rPr lang="en-US" sz="2400" dirty="0"/>
              <a:t>: aims to make a statement about the future value of some tuple using a ML model.</a:t>
            </a:r>
            <a:endParaRPr lang="en-US" sz="2400" b="1" dirty="0"/>
          </a:p>
          <a:p>
            <a:pPr lvl="1"/>
            <a:endParaRPr lang="en-US" sz="2400" dirty="0"/>
          </a:p>
          <a:p>
            <a:endParaRPr lang="en-US" sz="2800" dirty="0"/>
          </a:p>
          <a:p>
            <a:pPr lvl="1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7A15B-6210-476E-B063-BDFF42F5C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379"/>
          <a:stretch/>
        </p:blipFill>
        <p:spPr>
          <a:xfrm>
            <a:off x="595933" y="4149080"/>
            <a:ext cx="7905750" cy="64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13FA9F-B37C-4F2F-BD0B-A3A23F2E3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14" b="22884"/>
          <a:stretch/>
        </p:blipFill>
        <p:spPr>
          <a:xfrm>
            <a:off x="595933" y="4783668"/>
            <a:ext cx="7905750" cy="791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D0A06-1FA3-5F46-93FF-66BA7717CC6A}"/>
              </a:ext>
            </a:extLst>
          </p:cNvPr>
          <p:cNvSpPr txBox="1"/>
          <p:nvPr/>
        </p:nvSpPr>
        <p:spPr>
          <a:xfrm>
            <a:off x="8890000" y="26035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47618F-22F9-2246-950A-AF3672253083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252046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6492-4EF3-483D-9916-C16EF9898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TBD-DP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dirty="0"/>
              <a:t>Operator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D6CAF-01E0-4992-A155-BADE75FFA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43" y="1052736"/>
            <a:ext cx="8435280" cy="2231578"/>
          </a:xfrm>
        </p:spPr>
        <p:txBody>
          <a:bodyPr/>
          <a:lstStyle/>
          <a:p>
            <a:r>
              <a:rPr lang="en-US" sz="2800" dirty="0"/>
              <a:t>TBD-DP Operator Overview</a:t>
            </a:r>
          </a:p>
          <a:p>
            <a:pPr lvl="1"/>
            <a:r>
              <a:rPr lang="en-US" sz="2400" b="1" i="1" dirty="0"/>
              <a:t>Construction</a:t>
            </a:r>
            <a:r>
              <a:rPr lang="en-US" sz="2400" b="1" dirty="0"/>
              <a:t> algorithm: </a:t>
            </a:r>
            <a:r>
              <a:rPr lang="en-US" sz="2400" dirty="0"/>
              <a:t>construct a </a:t>
            </a:r>
            <a:r>
              <a:rPr lang="en-US" sz="2400" b="1" dirty="0"/>
              <a:t>DP-tree (B), </a:t>
            </a:r>
            <a:r>
              <a:rPr lang="en-US" sz="2400" dirty="0"/>
              <a:t>for a percentage </a:t>
            </a:r>
            <a:r>
              <a:rPr lang="en-US" sz="2400" b="1" dirty="0"/>
              <a:t>(f) </a:t>
            </a:r>
            <a:r>
              <a:rPr lang="en-US" sz="2400" dirty="0"/>
              <a:t>of the historic data</a:t>
            </a:r>
            <a:r>
              <a:rPr lang="en-US" sz="2400" b="1" dirty="0"/>
              <a:t> (D), denoted as D’</a:t>
            </a:r>
            <a:r>
              <a:rPr lang="en-US" sz="2400" dirty="0"/>
              <a:t>. </a:t>
            </a:r>
          </a:p>
          <a:p>
            <a:pPr lvl="2"/>
            <a:r>
              <a:rPr lang="en-US" sz="2000" dirty="0"/>
              <a:t>Delete </a:t>
            </a:r>
            <a:r>
              <a:rPr lang="en-US" sz="2000" b="1" dirty="0"/>
              <a:t>D’ </a:t>
            </a:r>
            <a:r>
              <a:rPr lang="en-US" sz="2000" dirty="0"/>
              <a:t>and retain </a:t>
            </a:r>
            <a:r>
              <a:rPr lang="en-US" sz="2000" b="1" dirty="0"/>
              <a:t>B</a:t>
            </a:r>
            <a:r>
              <a:rPr lang="en-US" sz="2000" dirty="0"/>
              <a:t> for data recovery</a:t>
            </a:r>
            <a:r>
              <a:rPr lang="en-US" sz="2000" b="1" dirty="0"/>
              <a:t>.</a:t>
            </a:r>
            <a:endParaRPr lang="en-US" sz="2000" b="1" dirty="0">
              <a:solidFill>
                <a:srgbClr val="FF0000"/>
              </a:solidFill>
            </a:endParaRPr>
          </a:p>
          <a:p>
            <a:pPr lvl="1"/>
            <a:r>
              <a:rPr lang="en-US" sz="2400" b="1" i="1" dirty="0"/>
              <a:t>Recovery</a:t>
            </a:r>
            <a:r>
              <a:rPr lang="en-US" sz="2400" b="1" dirty="0"/>
              <a:t> algorithm: </a:t>
            </a:r>
            <a:r>
              <a:rPr lang="en-US" sz="2400" dirty="0"/>
              <a:t>use </a:t>
            </a:r>
            <a:r>
              <a:rPr lang="en-US" sz="2400" b="1" dirty="0"/>
              <a:t>{B, D-D’}</a:t>
            </a:r>
            <a:r>
              <a:rPr lang="en-US" sz="2400" dirty="0"/>
              <a:t> to recover </a:t>
            </a:r>
            <a:r>
              <a:rPr lang="en-US" sz="2400" b="1" dirty="0"/>
              <a:t>any past </a:t>
            </a:r>
            <a:r>
              <a:rPr lang="en-US" sz="2400" dirty="0"/>
              <a:t>data blocks, upon demand. </a:t>
            </a:r>
          </a:p>
          <a:p>
            <a:pPr lvl="2"/>
            <a:r>
              <a:rPr lang="en-US" sz="2000" b="1" dirty="0">
                <a:solidFill>
                  <a:srgbClr val="FF0000"/>
                </a:solidFill>
              </a:rPr>
              <a:t>D = </a:t>
            </a:r>
            <a:r>
              <a:rPr lang="en-US" sz="2000" dirty="0"/>
              <a:t>full data resolution and </a:t>
            </a:r>
            <a:r>
              <a:rPr lang="en-US" sz="2000" b="1" dirty="0">
                <a:solidFill>
                  <a:srgbClr val="FF0000"/>
                </a:solidFill>
              </a:rPr>
              <a:t> B =</a:t>
            </a:r>
            <a:r>
              <a:rPr lang="en-US" sz="2000" dirty="0"/>
              <a:t> model data resolution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7B43C-4E89-4FB6-89BE-F999087CA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5157192"/>
            <a:ext cx="5338936" cy="81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EC706E-6B4B-4F89-8CAA-4F0C73286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989102"/>
            <a:ext cx="5437270" cy="1981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75745E-9A17-4466-B070-4B7C78BDD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851853"/>
            <a:ext cx="5930852" cy="2351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CD02A2-105F-4B97-9DA6-17D41F91A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3864990"/>
            <a:ext cx="5521144" cy="21885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03D3A0-217F-0E4D-A336-6CA8ED6AC1D2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17557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6BC3-D441-4051-A32F-79404E07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ML, NN, RNN and LSTM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C832F-FD6B-446A-9BCC-13E1CC8A1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9321"/>
            <a:ext cx="8363272" cy="5007256"/>
          </a:xfrm>
        </p:spPr>
        <p:txBody>
          <a:bodyPr/>
          <a:lstStyle/>
          <a:p>
            <a:r>
              <a:rPr lang="en-US" sz="2400" b="1" dirty="0"/>
              <a:t>Machine Learning (ML): </a:t>
            </a:r>
            <a:r>
              <a:rPr lang="en-US" sz="2400" dirty="0"/>
              <a:t>uses statistical techniques to give computers the ability to "learn" with data, without being explicitly programmed.</a:t>
            </a:r>
          </a:p>
          <a:p>
            <a:pPr lvl="1"/>
            <a:r>
              <a:rPr lang="en-US" sz="2000" b="1" dirty="0"/>
              <a:t>Neural Network (NN): </a:t>
            </a:r>
            <a:r>
              <a:rPr lang="en-US" sz="2000" dirty="0"/>
              <a:t>class of ML algorithms that model complex relationships between inputs &amp; outputs in non-linear processes (e.g., classification, pattern/character recognition)</a:t>
            </a:r>
          </a:p>
          <a:p>
            <a:pPr lvl="1"/>
            <a:r>
              <a:rPr lang="en-US" sz="2000" b="1" dirty="0"/>
              <a:t>Recurrent NN (RNN): </a:t>
            </a:r>
            <a:r>
              <a:rPr lang="en-US" sz="2000" dirty="0"/>
              <a:t>directed graph along a sequence able to have </a:t>
            </a:r>
            <a:r>
              <a:rPr lang="en-US" sz="2000" dirty="0">
                <a:solidFill>
                  <a:srgbClr val="FF0000"/>
                </a:solidFill>
              </a:rPr>
              <a:t>short</a:t>
            </a:r>
            <a:r>
              <a:rPr lang="en-US" sz="2000" dirty="0"/>
              <a:t> memory (e.g., timeseries, speech, text/spam)</a:t>
            </a:r>
          </a:p>
          <a:p>
            <a:pPr lvl="1"/>
            <a:r>
              <a:rPr lang="en-US" sz="2000" b="1" dirty="0"/>
              <a:t>Long-Short Term Memory (LSTM): </a:t>
            </a:r>
            <a:r>
              <a:rPr lang="en-US" sz="2000" dirty="0"/>
              <a:t>special type of RNN capable of having </a:t>
            </a:r>
            <a:r>
              <a:rPr lang="en-US" sz="2000" b="1" dirty="0">
                <a:solidFill>
                  <a:srgbClr val="FF0000"/>
                </a:solidFill>
              </a:rPr>
              <a:t>long</a:t>
            </a:r>
            <a:r>
              <a:rPr lang="en-US" sz="2000" dirty="0"/>
              <a:t> memory, i.e., long-term dependencies (e.g., language modeling / autocompletion,  machine translation) 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grpSp>
        <p:nvGrpSpPr>
          <p:cNvPr id="4149" name="Group 4148">
            <a:extLst>
              <a:ext uri="{FF2B5EF4-FFF2-40B4-BE49-F238E27FC236}">
                <a16:creationId xmlns:a16="http://schemas.microsoft.com/office/drawing/2014/main" id="{C37CEF08-2E37-0C40-B579-BD38E6641FCE}"/>
              </a:ext>
            </a:extLst>
          </p:cNvPr>
          <p:cNvGrpSpPr/>
          <p:nvPr/>
        </p:nvGrpSpPr>
        <p:grpSpPr>
          <a:xfrm>
            <a:off x="711421" y="4914654"/>
            <a:ext cx="1662270" cy="1502342"/>
            <a:chOff x="-69553" y="4216795"/>
            <a:chExt cx="1662270" cy="1621625"/>
          </a:xfrm>
        </p:grpSpPr>
        <p:grpSp>
          <p:nvGrpSpPr>
            <p:cNvPr id="4114" name="Group 4113">
              <a:extLst>
                <a:ext uri="{FF2B5EF4-FFF2-40B4-BE49-F238E27FC236}">
                  <a16:creationId xmlns:a16="http://schemas.microsoft.com/office/drawing/2014/main" id="{DF58EC1F-3FFE-7F49-BC58-9BD33E6CC14B}"/>
                </a:ext>
              </a:extLst>
            </p:cNvPr>
            <p:cNvGrpSpPr/>
            <p:nvPr/>
          </p:nvGrpSpPr>
          <p:grpSpPr>
            <a:xfrm>
              <a:off x="634154" y="4216795"/>
              <a:ext cx="958563" cy="1392151"/>
              <a:chOff x="627277" y="3411412"/>
              <a:chExt cx="958563" cy="168387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F3FF05-300A-554C-A307-04171912ECC8}"/>
                  </a:ext>
                </a:extLst>
              </p:cNvPr>
              <p:cNvSpPr txBox="1"/>
              <p:nvPr/>
            </p:nvSpPr>
            <p:spPr>
              <a:xfrm>
                <a:off x="656108" y="483367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input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F0AFAD-38FC-DB4D-88B4-32C19AA71067}"/>
                  </a:ext>
                </a:extLst>
              </p:cNvPr>
              <p:cNvSpPr txBox="1"/>
              <p:nvPr/>
            </p:nvSpPr>
            <p:spPr>
              <a:xfrm>
                <a:off x="627277" y="3411412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output</a:t>
                </a: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D8F99C48-24E8-2944-8037-D47D087085F9}"/>
                  </a:ext>
                </a:extLst>
              </p:cNvPr>
              <p:cNvSpPr/>
              <p:nvPr/>
            </p:nvSpPr>
            <p:spPr bwMode="auto">
              <a:xfrm>
                <a:off x="671275" y="3851230"/>
                <a:ext cx="864096" cy="932793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F937C0E-869F-3445-94D5-7381793521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105374" y="3642949"/>
                <a:ext cx="2370" cy="222417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87D1553-869E-F740-A293-846691A0AE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096723" y="4778937"/>
                <a:ext cx="2651" cy="17703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F634A86-102D-DB42-95EC-C557527FB24E}"/>
                  </a:ext>
                </a:extLst>
              </p:cNvPr>
              <p:cNvSpPr/>
              <p:nvPr/>
            </p:nvSpPr>
            <p:spPr bwMode="auto">
              <a:xfrm>
                <a:off x="1055772" y="4700520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6953ED7-CE72-904F-8062-3FCE128C0879}"/>
                  </a:ext>
                </a:extLst>
              </p:cNvPr>
              <p:cNvSpPr/>
              <p:nvPr/>
            </p:nvSpPr>
            <p:spPr bwMode="auto">
              <a:xfrm>
                <a:off x="1295571" y="4494017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83A29C0-1228-4D4F-99F4-2E8A311E49A2}"/>
                  </a:ext>
                </a:extLst>
              </p:cNvPr>
              <p:cNvSpPr/>
              <p:nvPr/>
            </p:nvSpPr>
            <p:spPr bwMode="auto">
              <a:xfrm>
                <a:off x="1055772" y="4492016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C416C4C-320B-BC47-A7A1-1B1C95002165}"/>
                  </a:ext>
                </a:extLst>
              </p:cNvPr>
              <p:cNvSpPr/>
              <p:nvPr/>
            </p:nvSpPr>
            <p:spPr bwMode="auto">
              <a:xfrm>
                <a:off x="827520" y="4495749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B716CB9-48A7-D04A-9247-77EB08E0C53A}"/>
                  </a:ext>
                </a:extLst>
              </p:cNvPr>
              <p:cNvCxnSpPr>
                <a:stCxn id="16" idx="0"/>
                <a:endCxn id="19" idx="4"/>
              </p:cNvCxnSpPr>
              <p:nvPr/>
            </p:nvCxnSpPr>
            <p:spPr bwMode="auto">
              <a:xfrm flipV="1">
                <a:off x="1091776" y="4557927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B352DCC-F44A-CB44-84CC-0101F60B3878}"/>
                  </a:ext>
                </a:extLst>
              </p:cNvPr>
              <p:cNvCxnSpPr>
                <a:cxnSpLocks/>
                <a:stCxn id="16" idx="7"/>
                <a:endCxn id="18" idx="3"/>
              </p:cNvCxnSpPr>
              <p:nvPr/>
            </p:nvCxnSpPr>
            <p:spPr bwMode="auto">
              <a:xfrm flipV="1">
                <a:off x="1117235" y="4550276"/>
                <a:ext cx="188881" cy="159896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F3A26FA-548A-E447-8F59-21A964903F6D}"/>
                  </a:ext>
                </a:extLst>
              </p:cNvPr>
              <p:cNvCxnSpPr>
                <a:cxnSpLocks/>
                <a:stCxn id="16" idx="2"/>
                <a:endCxn id="20" idx="5"/>
              </p:cNvCxnSpPr>
              <p:nvPr/>
            </p:nvCxnSpPr>
            <p:spPr bwMode="auto">
              <a:xfrm flipH="1" flipV="1">
                <a:off x="888983" y="4552008"/>
                <a:ext cx="166789" cy="181468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531A4A9-8006-994E-BE35-B80C444345CD}"/>
                  </a:ext>
                </a:extLst>
              </p:cNvPr>
              <p:cNvSpPr/>
              <p:nvPr/>
            </p:nvSpPr>
            <p:spPr bwMode="auto">
              <a:xfrm>
                <a:off x="1295571" y="4296431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8630A63-7600-9549-8239-1BD11DCE77EC}"/>
                  </a:ext>
                </a:extLst>
              </p:cNvPr>
              <p:cNvSpPr/>
              <p:nvPr/>
            </p:nvSpPr>
            <p:spPr bwMode="auto">
              <a:xfrm>
                <a:off x="1055772" y="4294430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0C4985F-CAA8-7E4C-BAB8-52208A971832}"/>
                  </a:ext>
                </a:extLst>
              </p:cNvPr>
              <p:cNvSpPr/>
              <p:nvPr/>
            </p:nvSpPr>
            <p:spPr bwMode="auto">
              <a:xfrm>
                <a:off x="827520" y="4298163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66E5D97-2C65-5C45-A97C-537F10192B35}"/>
                  </a:ext>
                </a:extLst>
              </p:cNvPr>
              <p:cNvCxnSpPr/>
              <p:nvPr/>
            </p:nvCxnSpPr>
            <p:spPr bwMode="auto">
              <a:xfrm flipV="1">
                <a:off x="1091776" y="4330766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DD30E8F-1B1F-ED4D-8E2A-A7E82978608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130466" y="4335896"/>
                <a:ext cx="188881" cy="159896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BE13F16-F4F5-E44F-A4BB-2EF85FA314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888983" y="4324847"/>
                <a:ext cx="166789" cy="181468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E146059-F7C9-CE49-A5F6-957ECF1B8F1F}"/>
                  </a:ext>
                </a:extLst>
              </p:cNvPr>
              <p:cNvCxnSpPr/>
              <p:nvPr/>
            </p:nvCxnSpPr>
            <p:spPr bwMode="auto">
              <a:xfrm flipV="1">
                <a:off x="858454" y="4359789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5ADD4CD-A7C7-BE44-9BEE-AF3C167EA9EF}"/>
                  </a:ext>
                </a:extLst>
              </p:cNvPr>
              <p:cNvCxnSpPr/>
              <p:nvPr/>
            </p:nvCxnSpPr>
            <p:spPr bwMode="auto">
              <a:xfrm flipV="1">
                <a:off x="1331437" y="4359789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C5E0140-C672-7346-ADC1-A35B3CC8EBE2}"/>
                  </a:ext>
                </a:extLst>
              </p:cNvPr>
              <p:cNvCxnSpPr>
                <a:cxnSpLocks/>
                <a:endCxn id="34" idx="5"/>
              </p:cNvCxnSpPr>
              <p:nvPr/>
            </p:nvCxnSpPr>
            <p:spPr bwMode="auto">
              <a:xfrm flipH="1" flipV="1">
                <a:off x="1117235" y="4350689"/>
                <a:ext cx="177884" cy="157334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9DE4D35-FB33-4245-B8BF-171223E3B190}"/>
                  </a:ext>
                </a:extLst>
              </p:cNvPr>
              <p:cNvCxnSpPr>
                <a:cxnSpLocks/>
                <a:stCxn id="20" idx="7"/>
                <a:endCxn id="34" idx="3"/>
              </p:cNvCxnSpPr>
              <p:nvPr/>
            </p:nvCxnSpPr>
            <p:spPr bwMode="auto">
              <a:xfrm flipV="1">
                <a:off x="888983" y="4350689"/>
                <a:ext cx="177334" cy="154712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5D338F0-C52D-624B-B270-04E8971C483A}"/>
                  </a:ext>
                </a:extLst>
              </p:cNvPr>
              <p:cNvCxnSpPr>
                <a:cxnSpLocks/>
                <a:endCxn id="33" idx="2"/>
              </p:cNvCxnSpPr>
              <p:nvPr/>
            </p:nvCxnSpPr>
            <p:spPr bwMode="auto">
              <a:xfrm flipV="1">
                <a:off x="919918" y="4329387"/>
                <a:ext cx="375653" cy="19112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3465CB4-D1A0-5246-B5DD-9AC8DF37196B}"/>
                  </a:ext>
                </a:extLst>
              </p:cNvPr>
              <p:cNvCxnSpPr>
                <a:cxnSpLocks/>
                <a:stCxn id="18" idx="2"/>
              </p:cNvCxnSpPr>
              <p:nvPr/>
            </p:nvCxnSpPr>
            <p:spPr bwMode="auto">
              <a:xfrm flipH="1" flipV="1">
                <a:off x="872843" y="4332295"/>
                <a:ext cx="422728" cy="194678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09790C0-6AA6-1A4D-A22D-CFCA56770404}"/>
                  </a:ext>
                </a:extLst>
              </p:cNvPr>
              <p:cNvSpPr/>
              <p:nvPr/>
            </p:nvSpPr>
            <p:spPr bwMode="auto">
              <a:xfrm>
                <a:off x="1295635" y="4079073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BD7B07E-2FD3-DE41-97DD-5094653FF6EA}"/>
                  </a:ext>
                </a:extLst>
              </p:cNvPr>
              <p:cNvSpPr/>
              <p:nvPr/>
            </p:nvSpPr>
            <p:spPr bwMode="auto">
              <a:xfrm>
                <a:off x="1055836" y="4077072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1BA1F23-EAA9-F740-899B-438F12E4DFF1}"/>
                  </a:ext>
                </a:extLst>
              </p:cNvPr>
              <p:cNvSpPr/>
              <p:nvPr/>
            </p:nvSpPr>
            <p:spPr bwMode="auto">
              <a:xfrm>
                <a:off x="827584" y="4080805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F5A23E3-4963-E640-ADB3-49CBB16C0A37}"/>
                  </a:ext>
                </a:extLst>
              </p:cNvPr>
              <p:cNvCxnSpPr>
                <a:cxnSpLocks/>
                <a:stCxn id="34" idx="0"/>
              </p:cNvCxnSpPr>
              <p:nvPr/>
            </p:nvCxnSpPr>
            <p:spPr bwMode="auto">
              <a:xfrm flipV="1">
                <a:off x="1091776" y="4113410"/>
                <a:ext cx="64" cy="181020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F0C2D16-6A80-BA42-933F-00A51D9CB8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130530" y="4118538"/>
                <a:ext cx="188881" cy="159896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CA0A3DEB-70C4-FB4E-B065-F00B1E1DEE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889047" y="4107489"/>
                <a:ext cx="166789" cy="181468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9F21342-E196-AF4C-BBAA-870E58D7043A}"/>
                  </a:ext>
                </a:extLst>
              </p:cNvPr>
              <p:cNvCxnSpPr/>
              <p:nvPr/>
            </p:nvCxnSpPr>
            <p:spPr bwMode="auto">
              <a:xfrm flipV="1">
                <a:off x="858518" y="4142431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D021A05-5E10-9346-8239-AEC0088133E2}"/>
                  </a:ext>
                </a:extLst>
              </p:cNvPr>
              <p:cNvCxnSpPr/>
              <p:nvPr/>
            </p:nvCxnSpPr>
            <p:spPr bwMode="auto">
              <a:xfrm flipV="1">
                <a:off x="1331501" y="4142431"/>
                <a:ext cx="0" cy="142593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3B70D6C-638F-B841-BB09-5FD66ACFC2E7}"/>
                  </a:ext>
                </a:extLst>
              </p:cNvPr>
              <p:cNvCxnSpPr>
                <a:cxnSpLocks/>
                <a:endCxn id="53" idx="5"/>
              </p:cNvCxnSpPr>
              <p:nvPr/>
            </p:nvCxnSpPr>
            <p:spPr bwMode="auto">
              <a:xfrm flipH="1" flipV="1">
                <a:off x="1117299" y="4133331"/>
                <a:ext cx="177884" cy="157334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05196D8-2F80-7044-B598-2061C62A14DC}"/>
                  </a:ext>
                </a:extLst>
              </p:cNvPr>
              <p:cNvCxnSpPr>
                <a:cxnSpLocks/>
                <a:endCxn id="53" idx="3"/>
              </p:cNvCxnSpPr>
              <p:nvPr/>
            </p:nvCxnSpPr>
            <p:spPr bwMode="auto">
              <a:xfrm flipV="1">
                <a:off x="889047" y="4133331"/>
                <a:ext cx="177334" cy="154712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3BE6B1D1-3CDD-A746-A5EC-E369FCE3ABE8}"/>
                  </a:ext>
                </a:extLst>
              </p:cNvPr>
              <p:cNvCxnSpPr>
                <a:cxnSpLocks/>
                <a:stCxn id="35" idx="7"/>
                <a:endCxn id="52" idx="2"/>
              </p:cNvCxnSpPr>
              <p:nvPr/>
            </p:nvCxnSpPr>
            <p:spPr bwMode="auto">
              <a:xfrm flipV="1">
                <a:off x="888983" y="4112029"/>
                <a:ext cx="406652" cy="195786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3D4D3BE-277C-1A44-920A-6618120012A3}"/>
                  </a:ext>
                </a:extLst>
              </p:cNvPr>
              <p:cNvCxnSpPr>
                <a:cxnSpLocks/>
                <a:stCxn id="33" idx="1"/>
              </p:cNvCxnSpPr>
              <p:nvPr/>
            </p:nvCxnSpPr>
            <p:spPr bwMode="auto">
              <a:xfrm flipH="1" flipV="1">
                <a:off x="872906" y="4114937"/>
                <a:ext cx="433210" cy="191146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9211D9F-8852-EE42-83B8-24DD1D024F09}"/>
                  </a:ext>
                </a:extLst>
              </p:cNvPr>
              <p:cNvSpPr/>
              <p:nvPr/>
            </p:nvSpPr>
            <p:spPr bwMode="auto">
              <a:xfrm>
                <a:off x="1063370" y="3850316"/>
                <a:ext cx="72008" cy="65911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D7BDFD6-D9C1-BA4E-AB8C-E5088D4A70DE}"/>
                  </a:ext>
                </a:extLst>
              </p:cNvPr>
              <p:cNvCxnSpPr>
                <a:cxnSpLocks/>
                <a:stCxn id="69" idx="3"/>
                <a:endCxn id="54" idx="7"/>
              </p:cNvCxnSpPr>
              <p:nvPr/>
            </p:nvCxnSpPr>
            <p:spPr bwMode="auto">
              <a:xfrm flipH="1">
                <a:off x="889047" y="3906575"/>
                <a:ext cx="184868" cy="183882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AA3682B-036C-D04C-9516-278C0F7BA8BE}"/>
                  </a:ext>
                </a:extLst>
              </p:cNvPr>
              <p:cNvCxnSpPr>
                <a:cxnSpLocks/>
                <a:stCxn id="69" idx="4"/>
                <a:endCxn id="53" idx="0"/>
              </p:cNvCxnSpPr>
              <p:nvPr/>
            </p:nvCxnSpPr>
            <p:spPr bwMode="auto">
              <a:xfrm flipH="1">
                <a:off x="1091840" y="3916227"/>
                <a:ext cx="7534" cy="160845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D54C96A-A73B-1142-97A0-729690D93D1F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 bwMode="auto">
              <a:xfrm>
                <a:off x="1103323" y="3851230"/>
                <a:ext cx="222228" cy="218859"/>
              </a:xfrm>
              <a:prstGeom prst="line">
                <a:avLst/>
              </a:pr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115" name="TextBox 4114">
              <a:extLst>
                <a:ext uri="{FF2B5EF4-FFF2-40B4-BE49-F238E27FC236}">
                  <a16:creationId xmlns:a16="http://schemas.microsoft.com/office/drawing/2014/main" id="{1A254EA8-EFF9-D141-A4CC-E6C38CEBFC26}"/>
                </a:ext>
              </a:extLst>
            </p:cNvPr>
            <p:cNvSpPr txBox="1"/>
            <p:nvPr/>
          </p:nvSpPr>
          <p:spPr>
            <a:xfrm>
              <a:off x="-69553" y="5192090"/>
              <a:ext cx="942919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NN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5494AF7-E7D1-0D47-AEB9-C3C76C5A06A5}"/>
                </a:ext>
              </a:extLst>
            </p:cNvPr>
            <p:cNvSpPr txBox="1"/>
            <p:nvPr/>
          </p:nvSpPr>
          <p:spPr>
            <a:xfrm rot="16200000">
              <a:off x="9249" y="4820698"/>
              <a:ext cx="9585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solidFill>
                    <a:srgbClr val="FF0000"/>
                  </a:solidFill>
                </a:rPr>
                <a:t>Hidden nodes/ layers</a:t>
              </a:r>
            </a:p>
          </p:txBody>
        </p:sp>
      </p:grpSp>
      <p:grpSp>
        <p:nvGrpSpPr>
          <p:cNvPr id="4148" name="Group 4147">
            <a:extLst>
              <a:ext uri="{FF2B5EF4-FFF2-40B4-BE49-F238E27FC236}">
                <a16:creationId xmlns:a16="http://schemas.microsoft.com/office/drawing/2014/main" id="{00D33A93-1F58-CD46-A58F-6FDFC40A8FAA}"/>
              </a:ext>
            </a:extLst>
          </p:cNvPr>
          <p:cNvGrpSpPr/>
          <p:nvPr/>
        </p:nvGrpSpPr>
        <p:grpSpPr>
          <a:xfrm>
            <a:off x="2582827" y="4941168"/>
            <a:ext cx="2887511" cy="1544700"/>
            <a:chOff x="1777466" y="4478481"/>
            <a:chExt cx="2887511" cy="1544700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CEC2194-E36D-E347-AFEF-D1AF1511C2E0}"/>
                </a:ext>
              </a:extLst>
            </p:cNvPr>
            <p:cNvSpPr txBox="1"/>
            <p:nvPr/>
          </p:nvSpPr>
          <p:spPr>
            <a:xfrm>
              <a:off x="2653736" y="5376850"/>
              <a:ext cx="1330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RNN</a:t>
              </a:r>
            </a:p>
          </p:txBody>
        </p:sp>
        <p:grpSp>
          <p:nvGrpSpPr>
            <p:cNvPr id="4116" name="Group 4115">
              <a:extLst>
                <a:ext uri="{FF2B5EF4-FFF2-40B4-BE49-F238E27FC236}">
                  <a16:creationId xmlns:a16="http://schemas.microsoft.com/office/drawing/2014/main" id="{6D5D7164-E3F0-9643-A020-DB01F6881B9B}"/>
                </a:ext>
              </a:extLst>
            </p:cNvPr>
            <p:cNvGrpSpPr/>
            <p:nvPr/>
          </p:nvGrpSpPr>
          <p:grpSpPr>
            <a:xfrm>
              <a:off x="1777466" y="4498021"/>
              <a:ext cx="958563" cy="966863"/>
              <a:chOff x="2516884" y="3783604"/>
              <a:chExt cx="958563" cy="966863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1504D2C-93B4-5D4E-BF40-7CEA3D46F2B2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A1D5AEF-AC50-F94D-8C8C-5ED03A86379C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91" name="Rounded Rectangle 90">
                <a:extLst>
                  <a:ext uri="{FF2B5EF4-FFF2-40B4-BE49-F238E27FC236}">
                    <a16:creationId xmlns:a16="http://schemas.microsoft.com/office/drawing/2014/main" id="{52CB324B-57B4-7A4C-B21B-19BCFCB1E3DD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A6871292-210D-5C4E-A9CD-F6609BD844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01338661-CE9B-064E-81EF-480E5D2121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F8DE8AC1-BC74-D347-9BFC-6504D9005FAF}"/>
                </a:ext>
              </a:extLst>
            </p:cNvPr>
            <p:cNvGrpSpPr/>
            <p:nvPr/>
          </p:nvGrpSpPr>
          <p:grpSpPr>
            <a:xfrm>
              <a:off x="2272459" y="4498021"/>
              <a:ext cx="958563" cy="966863"/>
              <a:chOff x="2516884" y="3783604"/>
              <a:chExt cx="958563" cy="966863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BFC920A-1758-6C43-B1B2-E09D23466961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5B54E84C-359E-E741-9BBD-0C0299084CA6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140" name="Rounded Rectangle 139">
                <a:extLst>
                  <a:ext uri="{FF2B5EF4-FFF2-40B4-BE49-F238E27FC236}">
                    <a16:creationId xmlns:a16="http://schemas.microsoft.com/office/drawing/2014/main" id="{3D438EC6-BC94-1B44-87F8-292B5AD74883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E0CDA135-0B06-304A-8AEE-5832C93D5F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7F358467-FB70-2B43-9CFC-B9708B727B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6F80FD4F-8C3B-714B-AC79-830390E81F7E}"/>
                </a:ext>
              </a:extLst>
            </p:cNvPr>
            <p:cNvGrpSpPr/>
            <p:nvPr/>
          </p:nvGrpSpPr>
          <p:grpSpPr>
            <a:xfrm>
              <a:off x="3706414" y="4506713"/>
              <a:ext cx="958563" cy="966863"/>
              <a:chOff x="2516884" y="3783604"/>
              <a:chExt cx="958563" cy="966863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200F1596-8ED3-9949-922F-AAF927AB930E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955E787E-4C39-A849-B7D5-72D8D6E21B2E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152" name="Rounded Rectangle 151">
                <a:extLst>
                  <a:ext uri="{FF2B5EF4-FFF2-40B4-BE49-F238E27FC236}">
                    <a16:creationId xmlns:a16="http://schemas.microsoft.com/office/drawing/2014/main" id="{FA227896-313B-7648-B5BA-67246FFCE732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A99D5141-244C-7549-827F-007F437E98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C3147FC7-9E8D-994B-9D50-202CE1C176B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4118" name="Straight Arrow Connector 4117">
              <a:extLst>
                <a:ext uri="{FF2B5EF4-FFF2-40B4-BE49-F238E27FC236}">
                  <a16:creationId xmlns:a16="http://schemas.microsoft.com/office/drawing/2014/main" id="{B8A622A6-8446-EA41-8D43-EAED77C12E7A}"/>
                </a:ext>
              </a:extLst>
            </p:cNvPr>
            <p:cNvCxnSpPr>
              <a:stCxn id="91" idx="3"/>
              <a:endCxn id="140" idx="1"/>
            </p:cNvCxnSpPr>
            <p:nvPr/>
          </p:nvCxnSpPr>
          <p:spPr bwMode="auto">
            <a:xfrm>
              <a:off x="2395963" y="5007931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F793E212-02EF-AA4F-935F-3BCD5AE0CC66}"/>
                </a:ext>
              </a:extLst>
            </p:cNvPr>
            <p:cNvCxnSpPr/>
            <p:nvPr/>
          </p:nvCxnSpPr>
          <p:spPr bwMode="auto">
            <a:xfrm>
              <a:off x="2895443" y="5010977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ED69E24B-D104-4E4C-B079-DE25594C9A87}"/>
                </a:ext>
              </a:extLst>
            </p:cNvPr>
            <p:cNvCxnSpPr/>
            <p:nvPr/>
          </p:nvCxnSpPr>
          <p:spPr bwMode="auto">
            <a:xfrm>
              <a:off x="3407957" y="5024265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145" name="Group 4144">
              <a:extLst>
                <a:ext uri="{FF2B5EF4-FFF2-40B4-BE49-F238E27FC236}">
                  <a16:creationId xmlns:a16="http://schemas.microsoft.com/office/drawing/2014/main" id="{EEB26BFB-4F2E-6A49-81BF-F23CAC40D2A2}"/>
                </a:ext>
              </a:extLst>
            </p:cNvPr>
            <p:cNvGrpSpPr/>
            <p:nvPr/>
          </p:nvGrpSpPr>
          <p:grpSpPr>
            <a:xfrm>
              <a:off x="2946389" y="4478481"/>
              <a:ext cx="1049547" cy="1094078"/>
              <a:chOff x="-900608" y="3221208"/>
              <a:chExt cx="958563" cy="1503166"/>
            </a:xfrm>
          </p:grpSpPr>
          <p:sp>
            <p:nvSpPr>
              <p:cNvPr id="162" name="Rounded Rectangle 161">
                <a:extLst>
                  <a:ext uri="{FF2B5EF4-FFF2-40B4-BE49-F238E27FC236}">
                    <a16:creationId xmlns:a16="http://schemas.microsoft.com/office/drawing/2014/main" id="{DACD7FBE-167E-4F46-8C02-43D8BA5DBFFB}"/>
                  </a:ext>
                </a:extLst>
              </p:cNvPr>
              <p:cNvSpPr/>
              <p:nvPr/>
            </p:nvSpPr>
            <p:spPr bwMode="auto">
              <a:xfrm>
                <a:off x="-756592" y="3617490"/>
                <a:ext cx="640840" cy="675606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F65F70CE-71C1-A643-9AD4-5E64B917E3C4}"/>
                  </a:ext>
                </a:extLst>
              </p:cNvPr>
              <p:cNvSpPr txBox="1"/>
              <p:nvPr/>
            </p:nvSpPr>
            <p:spPr>
              <a:xfrm>
                <a:off x="-900608" y="3221208"/>
                <a:ext cx="958563" cy="359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cxnSp>
            <p:nvCxnSpPr>
              <p:cNvPr id="164" name="Straight Arrow Connector 163">
                <a:extLst>
                  <a:ext uri="{FF2B5EF4-FFF2-40B4-BE49-F238E27FC236}">
                    <a16:creationId xmlns:a16="http://schemas.microsoft.com/office/drawing/2014/main" id="{B4459469-CDB9-DB4C-8BE9-C4B1B1399B76}"/>
                  </a:ext>
                </a:extLst>
              </p:cNvPr>
              <p:cNvCxnSpPr>
                <a:cxnSpLocks/>
                <a:stCxn id="162" idx="0"/>
              </p:cNvCxnSpPr>
              <p:nvPr/>
            </p:nvCxnSpPr>
            <p:spPr bwMode="auto">
              <a:xfrm flipV="1">
                <a:off x="-436172" y="3413125"/>
                <a:ext cx="1197" cy="204365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5" name="Straight Arrow Connector 164">
                <a:extLst>
                  <a:ext uri="{FF2B5EF4-FFF2-40B4-BE49-F238E27FC236}">
                    <a16:creationId xmlns:a16="http://schemas.microsoft.com/office/drawing/2014/main" id="{B4E8CED5-A891-B845-A686-0DB0BF1A7367}"/>
                  </a:ext>
                </a:extLst>
              </p:cNvPr>
              <p:cNvCxnSpPr>
                <a:cxnSpLocks/>
                <a:stCxn id="166" idx="2"/>
              </p:cNvCxnSpPr>
              <p:nvPr/>
            </p:nvCxnSpPr>
            <p:spPr bwMode="auto">
              <a:xfrm flipH="1" flipV="1">
                <a:off x="-443878" y="4297622"/>
                <a:ext cx="7706" cy="193401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BE313A05-E0E5-9548-8B85-E36E6C2AE537}"/>
                  </a:ext>
                </a:extLst>
              </p:cNvPr>
              <p:cNvSpPr txBox="1"/>
              <p:nvPr/>
            </p:nvSpPr>
            <p:spPr>
              <a:xfrm>
                <a:off x="-864271" y="4364945"/>
                <a:ext cx="856198" cy="359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cxnSp>
            <p:nvCxnSpPr>
              <p:cNvPr id="4121" name="Straight Connector 4120">
                <a:extLst>
                  <a:ext uri="{FF2B5EF4-FFF2-40B4-BE49-F238E27FC236}">
                    <a16:creationId xmlns:a16="http://schemas.microsoft.com/office/drawing/2014/main" id="{A8A3EF88-885D-6341-BD9A-82945EB4BDBE}"/>
                  </a:ext>
                </a:extLst>
              </p:cNvPr>
              <p:cNvCxnSpPr>
                <a:cxnSpLocks/>
                <a:stCxn id="162" idx="1"/>
                <a:endCxn id="162" idx="3"/>
              </p:cNvCxnSpPr>
              <p:nvPr/>
            </p:nvCxnSpPr>
            <p:spPr bwMode="auto">
              <a:xfrm>
                <a:off x="-756592" y="3955293"/>
                <a:ext cx="64084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51E5BEB-0980-254B-A92E-4B10C0D820C5}"/>
                  </a:ext>
                </a:extLst>
              </p:cNvPr>
              <p:cNvCxnSpPr>
                <a:cxnSpLocks/>
                <a:stCxn id="162" idx="2"/>
                <a:endCxn id="4126" idx="4"/>
              </p:cNvCxnSpPr>
              <p:nvPr/>
            </p:nvCxnSpPr>
            <p:spPr bwMode="auto">
              <a:xfrm flipV="1">
                <a:off x="-436172" y="4114580"/>
                <a:ext cx="0" cy="17851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26" name="Oval 4125">
                <a:extLst>
                  <a:ext uri="{FF2B5EF4-FFF2-40B4-BE49-F238E27FC236}">
                    <a16:creationId xmlns:a16="http://schemas.microsoft.com/office/drawing/2014/main" id="{9640C45F-6406-3E43-A2DD-FAAC024B28E4}"/>
                  </a:ext>
                </a:extLst>
              </p:cNvPr>
              <p:cNvSpPr/>
              <p:nvPr/>
            </p:nvSpPr>
            <p:spPr bwMode="auto">
              <a:xfrm>
                <a:off x="-598190" y="3789040"/>
                <a:ext cx="324036" cy="325540"/>
              </a:xfrm>
              <a:prstGeom prst="ellipse">
                <a:avLst/>
              </a:pr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7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tanh</a:t>
                </a:r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564B5A4D-2CEE-FD45-9659-A792B180158F}"/>
                  </a:ext>
                </a:extLst>
              </p:cNvPr>
              <p:cNvCxnSpPr>
                <a:cxnSpLocks/>
                <a:stCxn id="162" idx="0"/>
                <a:endCxn id="4126" idx="0"/>
              </p:cNvCxnSpPr>
              <p:nvPr/>
            </p:nvCxnSpPr>
            <p:spPr bwMode="auto">
              <a:xfrm>
                <a:off x="-436172" y="3617490"/>
                <a:ext cx="0" cy="17155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7A666C27-3ACA-3B41-BBC3-20950008D92E}"/>
                </a:ext>
              </a:extLst>
            </p:cNvPr>
            <p:cNvCxnSpPr/>
            <p:nvPr/>
          </p:nvCxnSpPr>
          <p:spPr bwMode="auto">
            <a:xfrm>
              <a:off x="3816544" y="5009715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147" name="Group 4146">
            <a:extLst>
              <a:ext uri="{FF2B5EF4-FFF2-40B4-BE49-F238E27FC236}">
                <a16:creationId xmlns:a16="http://schemas.microsoft.com/office/drawing/2014/main" id="{BFB12286-A38A-BB47-9B2D-F931B4C48CAA}"/>
              </a:ext>
            </a:extLst>
          </p:cNvPr>
          <p:cNvGrpSpPr/>
          <p:nvPr/>
        </p:nvGrpSpPr>
        <p:grpSpPr>
          <a:xfrm>
            <a:off x="5720877" y="4955631"/>
            <a:ext cx="2933754" cy="977480"/>
            <a:chOff x="5572894" y="4506713"/>
            <a:chExt cx="2933754" cy="977480"/>
          </a:xfrm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BDB5FF27-C306-6842-ABA3-1E12F849178E}"/>
                </a:ext>
              </a:extLst>
            </p:cNvPr>
            <p:cNvGrpSpPr/>
            <p:nvPr/>
          </p:nvGrpSpPr>
          <p:grpSpPr>
            <a:xfrm>
              <a:off x="5572894" y="4511654"/>
              <a:ext cx="958563" cy="966863"/>
              <a:chOff x="2516884" y="3783604"/>
              <a:chExt cx="958563" cy="966863"/>
            </a:xfrm>
          </p:grpSpPr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296EAEA-ED99-6344-BF8A-BBCC0B5C3483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input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28EF38A3-EEDB-1845-A5EB-5EB24F183D04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201" name="Rounded Rectangle 200">
                <a:extLst>
                  <a:ext uri="{FF2B5EF4-FFF2-40B4-BE49-F238E27FC236}">
                    <a16:creationId xmlns:a16="http://schemas.microsoft.com/office/drawing/2014/main" id="{3E2F423E-377D-BC4A-86E6-031B0978F9CC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id="{3CE8819B-D75E-AD40-A50F-E7025F168E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id="{C0E68C33-E8B5-E34A-8B75-42E5346F82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A72374EE-2C1B-674E-8E3A-420A13233582}"/>
                </a:ext>
              </a:extLst>
            </p:cNvPr>
            <p:cNvGrpSpPr/>
            <p:nvPr/>
          </p:nvGrpSpPr>
          <p:grpSpPr>
            <a:xfrm>
              <a:off x="7548085" y="4507441"/>
              <a:ext cx="958563" cy="966863"/>
              <a:chOff x="2516884" y="3783604"/>
              <a:chExt cx="958563" cy="966863"/>
            </a:xfrm>
          </p:grpSpPr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EB83DFC5-7A24-0944-B505-400AED41713B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550408A9-4DA4-6E4D-B3A8-6CE4EA57CEB5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207" name="Rounded Rectangle 206">
                <a:extLst>
                  <a:ext uri="{FF2B5EF4-FFF2-40B4-BE49-F238E27FC236}">
                    <a16:creationId xmlns:a16="http://schemas.microsoft.com/office/drawing/2014/main" id="{0C0B835B-71F1-AD44-8B23-44C8132D4F50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08" name="Straight Arrow Connector 207">
                <a:extLst>
                  <a:ext uri="{FF2B5EF4-FFF2-40B4-BE49-F238E27FC236}">
                    <a16:creationId xmlns:a16="http://schemas.microsoft.com/office/drawing/2014/main" id="{0E620601-7D56-6841-A509-6D1EA1FEDE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09" name="Straight Arrow Connector 208">
                <a:extLst>
                  <a:ext uri="{FF2B5EF4-FFF2-40B4-BE49-F238E27FC236}">
                    <a16:creationId xmlns:a16="http://schemas.microsoft.com/office/drawing/2014/main" id="{0B51C58B-42ED-A24A-9DA7-D23D68700D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45C342BC-C162-4545-89CF-E0A074386C62}"/>
                </a:ext>
              </a:extLst>
            </p:cNvPr>
            <p:cNvGrpSpPr/>
            <p:nvPr/>
          </p:nvGrpSpPr>
          <p:grpSpPr>
            <a:xfrm>
              <a:off x="6091096" y="4517330"/>
              <a:ext cx="958563" cy="966863"/>
              <a:chOff x="2516884" y="3783604"/>
              <a:chExt cx="958563" cy="966863"/>
            </a:xfrm>
          </p:grpSpPr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BDDE2238-685F-EB40-B98A-C17E3A23801B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input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E0D66B6B-AA20-A048-BEBD-4744E2BE13C5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213" name="Rounded Rectangle 212">
                <a:extLst>
                  <a:ext uri="{FF2B5EF4-FFF2-40B4-BE49-F238E27FC236}">
                    <a16:creationId xmlns:a16="http://schemas.microsoft.com/office/drawing/2014/main" id="{EEFFCD48-674A-F74D-ACDF-EAACC65B87E4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14" name="Straight Arrow Connector 213">
                <a:extLst>
                  <a:ext uri="{FF2B5EF4-FFF2-40B4-BE49-F238E27FC236}">
                    <a16:creationId xmlns:a16="http://schemas.microsoft.com/office/drawing/2014/main" id="{F8494687-DB4B-044E-BA70-6C0789EAA8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5" name="Straight Arrow Connector 214">
                <a:extLst>
                  <a:ext uri="{FF2B5EF4-FFF2-40B4-BE49-F238E27FC236}">
                    <a16:creationId xmlns:a16="http://schemas.microsoft.com/office/drawing/2014/main" id="{E737A73F-03E7-5440-99CD-039131DFEC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02270D16-EB60-A345-931D-571BEF876588}"/>
                </a:ext>
              </a:extLst>
            </p:cNvPr>
            <p:cNvGrpSpPr/>
            <p:nvPr/>
          </p:nvGrpSpPr>
          <p:grpSpPr>
            <a:xfrm>
              <a:off x="6548762" y="4515855"/>
              <a:ext cx="958563" cy="966863"/>
              <a:chOff x="2516884" y="3783604"/>
              <a:chExt cx="958563" cy="966863"/>
            </a:xfrm>
          </p:grpSpPr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B9555B58-7EEF-C94B-A278-9167915A71A8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77A7CEC8-D0E8-8147-A834-13C670F5F95B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output</a:t>
                </a:r>
              </a:p>
            </p:txBody>
          </p:sp>
          <p:sp>
            <p:nvSpPr>
              <p:cNvPr id="219" name="Rounded Rectangle 218">
                <a:extLst>
                  <a:ext uri="{FF2B5EF4-FFF2-40B4-BE49-F238E27FC236}">
                    <a16:creationId xmlns:a16="http://schemas.microsoft.com/office/drawing/2014/main" id="{178196B9-0828-6C43-9D01-E5F8129A27F6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20" name="Straight Arrow Connector 219">
                <a:extLst>
                  <a:ext uri="{FF2B5EF4-FFF2-40B4-BE49-F238E27FC236}">
                    <a16:creationId xmlns:a16="http://schemas.microsoft.com/office/drawing/2014/main" id="{2FEDFA00-E416-3E49-8E9A-4F39FF30447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C2C86406-BC25-B744-A865-3CEA53A4E5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ED989C07-D3C0-B640-8E6D-92C6ADC0713F}"/>
                </a:ext>
              </a:extLst>
            </p:cNvPr>
            <p:cNvGrpSpPr/>
            <p:nvPr/>
          </p:nvGrpSpPr>
          <p:grpSpPr>
            <a:xfrm>
              <a:off x="7032534" y="4506713"/>
              <a:ext cx="958563" cy="966863"/>
              <a:chOff x="2516884" y="3783604"/>
              <a:chExt cx="958563" cy="966863"/>
            </a:xfrm>
          </p:grpSpPr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6D7BDB99-49F5-954E-9800-D6CC015E28C9}"/>
                  </a:ext>
                </a:extLst>
              </p:cNvPr>
              <p:cNvSpPr txBox="1"/>
              <p:nvPr/>
            </p:nvSpPr>
            <p:spPr>
              <a:xfrm>
                <a:off x="2545715" y="4488857"/>
                <a:ext cx="8561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input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4CA0F271-182C-734B-B11F-C69755ECC7B3}"/>
                  </a:ext>
                </a:extLst>
              </p:cNvPr>
              <p:cNvSpPr txBox="1"/>
              <p:nvPr/>
            </p:nvSpPr>
            <p:spPr>
              <a:xfrm>
                <a:off x="2516884" y="3783604"/>
                <a:ext cx="9585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0000"/>
                    </a:solidFill>
                  </a:rPr>
                  <a:t>output</a:t>
                </a:r>
              </a:p>
            </p:txBody>
          </p:sp>
          <p:sp>
            <p:nvSpPr>
              <p:cNvPr id="231" name="Rounded Rectangle 230">
                <a:extLst>
                  <a:ext uri="{FF2B5EF4-FFF2-40B4-BE49-F238E27FC236}">
                    <a16:creationId xmlns:a16="http://schemas.microsoft.com/office/drawing/2014/main" id="{54DEDCA1-C07D-4248-848B-669C9D139962}"/>
                  </a:ext>
                </a:extLst>
              </p:cNvPr>
              <p:cNvSpPr/>
              <p:nvPr/>
            </p:nvSpPr>
            <p:spPr bwMode="auto">
              <a:xfrm>
                <a:off x="2854581" y="4147720"/>
                <a:ext cx="280800" cy="291587"/>
              </a:xfrm>
              <a:prstGeom prst="roundRect">
                <a:avLst/>
              </a:prstGeom>
              <a:solidFill>
                <a:srgbClr val="92D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32" name="Straight Arrow Connector 231">
                <a:extLst>
                  <a:ext uri="{FF2B5EF4-FFF2-40B4-BE49-F238E27FC236}">
                    <a16:creationId xmlns:a16="http://schemas.microsoft.com/office/drawing/2014/main" id="{88C9A3CD-2FD8-704E-B8D2-47D7E769ED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94981" y="3975028"/>
                <a:ext cx="2370" cy="18388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3" name="Straight Arrow Connector 232">
                <a:extLst>
                  <a:ext uri="{FF2B5EF4-FFF2-40B4-BE49-F238E27FC236}">
                    <a16:creationId xmlns:a16="http://schemas.microsoft.com/office/drawing/2014/main" id="{80CEFDA3-45CF-3441-B7BE-AFAC16A887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986330" y="4443600"/>
                <a:ext cx="2651" cy="14636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91789300-03FF-094F-BF48-57B3C8F68EF8}"/>
                </a:ext>
              </a:extLst>
            </p:cNvPr>
            <p:cNvCxnSpPr/>
            <p:nvPr/>
          </p:nvCxnSpPr>
          <p:spPr bwMode="auto">
            <a:xfrm>
              <a:off x="6191391" y="5024265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E0B4AFF4-9BD2-EB48-9300-F53BB17DDD6F}"/>
                </a:ext>
              </a:extLst>
            </p:cNvPr>
            <p:cNvCxnSpPr/>
            <p:nvPr/>
          </p:nvCxnSpPr>
          <p:spPr bwMode="auto">
            <a:xfrm>
              <a:off x="6726763" y="5024265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C0305B40-FE8D-D94F-87E6-C7C10239F2E2}"/>
                </a:ext>
              </a:extLst>
            </p:cNvPr>
            <p:cNvCxnSpPr/>
            <p:nvPr/>
          </p:nvCxnSpPr>
          <p:spPr bwMode="auto">
            <a:xfrm>
              <a:off x="7167259" y="5024265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60F05C96-EACB-7447-9632-D3692BB48D9D}"/>
                </a:ext>
              </a:extLst>
            </p:cNvPr>
            <p:cNvCxnSpPr/>
            <p:nvPr/>
          </p:nvCxnSpPr>
          <p:spPr bwMode="auto">
            <a:xfrm>
              <a:off x="7671589" y="5006256"/>
              <a:ext cx="214193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39" name="TextBox 238">
            <a:extLst>
              <a:ext uri="{FF2B5EF4-FFF2-40B4-BE49-F238E27FC236}">
                <a16:creationId xmlns:a16="http://schemas.microsoft.com/office/drawing/2014/main" id="{36CFA0FC-7148-0045-8326-B3D200514C44}"/>
              </a:ext>
            </a:extLst>
          </p:cNvPr>
          <p:cNvSpPr txBox="1"/>
          <p:nvPr/>
        </p:nvSpPr>
        <p:spPr>
          <a:xfrm>
            <a:off x="6473335" y="5807005"/>
            <a:ext cx="1598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LSTM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3849910-79E3-2C47-80EB-46AC263719B3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36278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48E1-C4D1-5E40-B88D-95D2A37D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190A-0864-BE45-8675-7786979BA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186766" cy="500725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  <a:p>
            <a:r>
              <a:rPr lang="en-US" dirty="0">
                <a:solidFill>
                  <a:schemeClr val="bg2"/>
                </a:solidFill>
              </a:rPr>
              <a:t>What is Telco Big Data?</a:t>
            </a:r>
          </a:p>
          <a:p>
            <a:r>
              <a:rPr lang="en-US" dirty="0">
                <a:solidFill>
                  <a:srgbClr val="FF0000"/>
                </a:solidFill>
              </a:rPr>
              <a:t>Research State &amp; Open Problems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</a:rPr>
              <a:t>Real-time &amp; Offline Analytics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</a:rPr>
              <a:t>Churn Prediction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  <a:ea typeface="ＭＳ Ｐゴシック" pitchFamily="34" charset="-128"/>
              </a:rPr>
              <a:t>Privacy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  <a:ea typeface="ＭＳ Ｐゴシック" pitchFamily="34" charset="-128"/>
              </a:rPr>
              <a:t>Storage</a:t>
            </a:r>
          </a:p>
          <a:p>
            <a:pPr marL="914400" lvl="1" indent="-514350"/>
            <a:r>
              <a:rPr lang="en-US" sz="3200" b="1" dirty="0">
                <a:solidFill>
                  <a:srgbClr val="FF0000"/>
                </a:solidFill>
                <a:ea typeface="ＭＳ Ｐゴシック" pitchFamily="34" charset="-128"/>
              </a:rPr>
              <a:t>Road Traffic Mapping</a:t>
            </a:r>
          </a:p>
          <a:p>
            <a:pPr marL="914400" lvl="1" indent="-514350"/>
            <a:r>
              <a:rPr lang="en-US" sz="3200" dirty="0">
                <a:ea typeface="ＭＳ Ｐゴシック" pitchFamily="34" charset="-128"/>
              </a:rPr>
              <a:t>Visual Exploration</a:t>
            </a:r>
          </a:p>
        </p:txBody>
      </p:sp>
    </p:spTree>
    <p:extLst>
      <p:ext uri="{BB962C8B-B14F-4D97-AF65-F5344CB8AC3E}">
        <p14:creationId xmlns:p14="http://schemas.microsoft.com/office/powerpoint/2010/main" val="3699916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Traffic Analytics with TBD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sz="2400" dirty="0"/>
              <a:t>INRIX reports that congestion costs U.S. drivers nearly </a:t>
            </a:r>
            <a:r>
              <a:rPr lang="en-US" sz="2400" b="1" dirty="0"/>
              <a:t>$300</a:t>
            </a:r>
            <a:r>
              <a:rPr lang="en-US" sz="2400" dirty="0"/>
              <a:t> </a:t>
            </a:r>
            <a:r>
              <a:rPr lang="en-US" sz="2400" b="1" dirty="0"/>
              <a:t>Billion </a:t>
            </a:r>
            <a:r>
              <a:rPr lang="en-US" sz="2400" dirty="0"/>
              <a:t>in 2016, which is an average of </a:t>
            </a:r>
            <a:r>
              <a:rPr lang="en-US" sz="2400" b="1" dirty="0"/>
              <a:t>$1400 </a:t>
            </a:r>
            <a:r>
              <a:rPr lang="en-US" sz="2400" dirty="0"/>
              <a:t>per driver per year (both direct and indirect costs)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1000" dirty="0"/>
          </a:p>
          <a:p>
            <a:pPr lvl="1"/>
            <a:endParaRPr lang="en-US" sz="1400" dirty="0"/>
          </a:p>
          <a:p>
            <a:pPr lvl="1" algn="r"/>
            <a:r>
              <a:rPr lang="en-US" sz="1000" dirty="0"/>
              <a:t>INRIX Inc. 2017. Los Angeles Tops INRIX Global Congestion Ranking. (2017). https://goo.gl/c2K3E1 Accessed 7-Aug-2017.</a:t>
            </a:r>
            <a:endParaRPr lang="en-US" sz="800" dirty="0"/>
          </a:p>
          <a:p>
            <a:endParaRPr lang="en-US" sz="1200" b="1" dirty="0"/>
          </a:p>
          <a:p>
            <a:r>
              <a:rPr lang="en-US" sz="1200" b="1" dirty="0"/>
              <a:t>"Towards Real-Time Road Traffic Analytics using Telco Big Data", </a:t>
            </a:r>
            <a:r>
              <a:rPr lang="en-US" sz="1200" dirty="0"/>
              <a:t>Constantinos Costa, Georgios </a:t>
            </a:r>
            <a:r>
              <a:rPr lang="en-US" sz="1200" dirty="0" err="1"/>
              <a:t>Chatzimilioudis</a:t>
            </a:r>
            <a:r>
              <a:rPr lang="en-US" sz="1200" dirty="0"/>
              <a:t>, Demetrios Zeinalipour-</a:t>
            </a:r>
            <a:r>
              <a:rPr lang="en-US" sz="1200" dirty="0" err="1"/>
              <a:t>Yazti</a:t>
            </a:r>
            <a:r>
              <a:rPr lang="en-US" sz="1200" dirty="0"/>
              <a:t>, Mohamed F. </a:t>
            </a:r>
            <a:r>
              <a:rPr lang="en-US" sz="1200" dirty="0" err="1"/>
              <a:t>Mokbel</a:t>
            </a:r>
            <a:r>
              <a:rPr lang="en-US" sz="1200" dirty="0"/>
              <a:t>, Proceedings of the </a:t>
            </a:r>
            <a:r>
              <a:rPr lang="en-US" sz="1200" b="1" i="1" dirty="0"/>
              <a:t>11th Intl. Workshop on Real-Time Business Intelligence and Analytics (BIRTE)</a:t>
            </a:r>
            <a:r>
              <a:rPr lang="en-US" sz="1200" dirty="0"/>
              <a:t>, collocated with </a:t>
            </a:r>
            <a:r>
              <a:rPr lang="en-US" sz="1200" b="1" dirty="0"/>
              <a:t>VLDB 2017 (BIRTE '17), </a:t>
            </a:r>
            <a:r>
              <a:rPr lang="en-US" sz="1200" dirty="0"/>
              <a:t>ACM International Conference Proceedings Series, pp. 5:1--5:5, August 28, 2017, Munich, Germany, ISBN: 978-1-4503-5425-7/17/08, 2017.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6B1CC1-BCC1-47F1-847F-D87DFABA2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76872"/>
            <a:ext cx="3139848" cy="2453154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FECEDE6-5C57-4A26-A6CA-34A616E27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352968"/>
              </p:ext>
            </p:extLst>
          </p:nvPr>
        </p:nvGraphicFramePr>
        <p:xfrm>
          <a:off x="3967432" y="2161021"/>
          <a:ext cx="5176567" cy="2684856"/>
        </p:xfrm>
        <a:graphic>
          <a:graphicData uri="http://schemas.openxmlformats.org/drawingml/2006/table">
            <a:tbl>
              <a:tblPr/>
              <a:tblGrid>
                <a:gridCol w="514686">
                  <a:extLst>
                    <a:ext uri="{9D8B030D-6E8A-4147-A177-3AD203B41FA5}">
                      <a16:colId xmlns:a16="http://schemas.microsoft.com/office/drawing/2014/main" val="4194679210"/>
                    </a:ext>
                  </a:extLst>
                </a:gridCol>
                <a:gridCol w="1445084">
                  <a:extLst>
                    <a:ext uri="{9D8B030D-6E8A-4147-A177-3AD203B41FA5}">
                      <a16:colId xmlns:a16="http://schemas.microsoft.com/office/drawing/2014/main" val="2108357799"/>
                    </a:ext>
                  </a:extLst>
                </a:gridCol>
                <a:gridCol w="841316">
                  <a:extLst>
                    <a:ext uri="{9D8B030D-6E8A-4147-A177-3AD203B41FA5}">
                      <a16:colId xmlns:a16="http://schemas.microsoft.com/office/drawing/2014/main" val="4109338989"/>
                    </a:ext>
                  </a:extLst>
                </a:gridCol>
                <a:gridCol w="1068968">
                  <a:extLst>
                    <a:ext uri="{9D8B030D-6E8A-4147-A177-3AD203B41FA5}">
                      <a16:colId xmlns:a16="http://schemas.microsoft.com/office/drawing/2014/main" val="1845747014"/>
                    </a:ext>
                  </a:extLst>
                </a:gridCol>
                <a:gridCol w="1306513">
                  <a:extLst>
                    <a:ext uri="{9D8B030D-6E8A-4147-A177-3AD203B41FA5}">
                      <a16:colId xmlns:a16="http://schemas.microsoft.com/office/drawing/2014/main" val="2486457026"/>
                    </a:ext>
                  </a:extLst>
                </a:gridCol>
              </a:tblGrid>
              <a:tr h="10158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>
                          <a:effectLst/>
                        </a:rPr>
                        <a:t>Rank</a:t>
                      </a:r>
                      <a:endParaRPr lang="en-US" sz="1300">
                        <a:effectLst/>
                      </a:endParaRP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dirty="0">
                          <a:effectLst/>
                        </a:rPr>
                        <a:t>City / Large Urban Area</a:t>
                      </a:r>
                      <a:endParaRPr lang="en-US" sz="1300" dirty="0">
                        <a:effectLst/>
                      </a:endParaRP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dirty="0">
                          <a:effectLst/>
                        </a:rPr>
                        <a:t>2016 Peak Hours Spent</a:t>
                      </a:r>
                      <a:endParaRPr lang="en-US" sz="1300" dirty="0">
                        <a:effectLst/>
                      </a:endParaRP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dirty="0">
                          <a:effectLst/>
                        </a:rPr>
                        <a:t>Total Cost Per Driver in 2016</a:t>
                      </a:r>
                      <a:endParaRPr lang="en-US" sz="1300" dirty="0">
                        <a:effectLst/>
                      </a:endParaRP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dirty="0">
                          <a:effectLst/>
                        </a:rPr>
                        <a:t>Total Cost to the City in 2016 </a:t>
                      </a:r>
                      <a:r>
                        <a:rPr lang="en-US" sz="1300" dirty="0">
                          <a:effectLst/>
                        </a:rPr>
                        <a:t>(based on city population size)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242557"/>
                  </a:ext>
                </a:extLst>
              </a:tr>
              <a:tr h="2902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1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</a:rPr>
                        <a:t>Los Angeles, CA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104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 $    2,408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 $9.7bn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493069"/>
                  </a:ext>
                </a:extLst>
              </a:tr>
              <a:tr h="2902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2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</a:rPr>
                        <a:t>New York, NY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89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 $    2,533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 $16.9bn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817701"/>
                  </a:ext>
                </a:extLst>
              </a:tr>
              <a:tr h="2902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3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San Francisco, CA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83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 $    1,996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 $2.5bn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454590"/>
                  </a:ext>
                </a:extLst>
              </a:tr>
              <a:tr h="2902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4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</a:rPr>
                        <a:t>Atlanta, GA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71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 $    1,861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 $3.1bn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80572"/>
                  </a:ext>
                </a:extLst>
              </a:tr>
              <a:tr h="2902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5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Miami, FL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65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>
                          <a:effectLst/>
                        </a:rPr>
                        <a:t> $    1,762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dirty="0">
                          <a:effectLst/>
                        </a:rPr>
                        <a:t> $3.6bn</a:t>
                      </a:r>
                    </a:p>
                  </a:txBody>
                  <a:tcPr marL="68563" marR="68563" marT="34281" marB="34281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4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63300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9267329-BB86-B147-8243-4AEE8E3EF76D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Road Traffic</a:t>
            </a:r>
          </a:p>
        </p:txBody>
      </p:sp>
    </p:spTree>
    <p:extLst>
      <p:ext uri="{BB962C8B-B14F-4D97-AF65-F5344CB8AC3E}">
        <p14:creationId xmlns:p14="http://schemas.microsoft.com/office/powerpoint/2010/main" val="24825396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0A5D-6861-40ED-A2FC-176E272D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Traffic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C4E5-D586-4134-A024-D90D70EA1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007256"/>
          </a:xfrm>
        </p:spPr>
        <p:txBody>
          <a:bodyPr/>
          <a:lstStyle/>
          <a:p>
            <a:r>
              <a:rPr lang="en-US" dirty="0"/>
              <a:t>First Era (1E) traffic mapping</a:t>
            </a:r>
          </a:p>
          <a:p>
            <a:pPr lvl="1"/>
            <a:r>
              <a:rPr lang="en-US" dirty="0"/>
              <a:t>dedicated hardware</a:t>
            </a:r>
          </a:p>
          <a:p>
            <a:pPr lvl="2"/>
            <a:r>
              <a:rPr lang="en-US" dirty="0"/>
              <a:t>magnetic loop detectors or traffic cameras mounted on traffic lamps or road-sides </a:t>
            </a:r>
          </a:p>
          <a:p>
            <a:r>
              <a:rPr lang="en-US" dirty="0"/>
              <a:t>Second Era (2E) traffic mapping</a:t>
            </a:r>
          </a:p>
          <a:p>
            <a:pPr lvl="1"/>
            <a:r>
              <a:rPr lang="en-US" dirty="0"/>
              <a:t>handheld-based and probe vehicles</a:t>
            </a:r>
          </a:p>
          <a:p>
            <a:pPr lvl="2"/>
            <a:r>
              <a:rPr lang="en-US" dirty="0"/>
              <a:t>Taxis or Buses were equipped with a smartphone and a dedicated app for location updates</a:t>
            </a:r>
          </a:p>
          <a:p>
            <a:pPr lvl="2"/>
            <a:r>
              <a:rPr lang="en-US" dirty="0"/>
              <a:t>MIT Cartel (http://</a:t>
            </a:r>
            <a:r>
              <a:rPr lang="en-US" dirty="0" err="1"/>
              <a:t>cartel.csail.mit.edu</a:t>
            </a:r>
            <a:r>
              <a:rPr lang="en-US" dirty="0"/>
              <a:t>/</a:t>
            </a:r>
            <a:r>
              <a:rPr lang="en-US" dirty="0" err="1"/>
              <a:t>doku.php</a:t>
            </a:r>
            <a:r>
              <a:rPr lang="en-US" dirty="0"/>
              <a:t>)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1020752"/>
            <a:ext cx="1645928" cy="1234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661" y="2539069"/>
            <a:ext cx="1490426" cy="1032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661" y="5265002"/>
            <a:ext cx="929350" cy="9396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8A99CF-A533-6C47-8FF0-736422B55987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Road Traffic</a:t>
            </a:r>
          </a:p>
        </p:txBody>
      </p:sp>
    </p:spTree>
    <p:extLst>
      <p:ext uri="{BB962C8B-B14F-4D97-AF65-F5344CB8AC3E}">
        <p14:creationId xmlns:p14="http://schemas.microsoft.com/office/powerpoint/2010/main" val="7076078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0A5D-6861-40ED-A2FC-176E272D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Traffic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C4E5-D586-4134-A024-D90D70EA1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Second+ Era (2.5E) traffic mapping</a:t>
            </a:r>
          </a:p>
          <a:p>
            <a:pPr lvl="1"/>
            <a:r>
              <a:rPr lang="en-US" dirty="0"/>
              <a:t>opportunistic crowdsourcing</a:t>
            </a:r>
          </a:p>
          <a:p>
            <a:endParaRPr lang="it-IT" dirty="0"/>
          </a:p>
          <a:p>
            <a:r>
              <a:rPr lang="it-IT" dirty="0"/>
              <a:t>Third Era (3E) traffic mapping</a:t>
            </a:r>
          </a:p>
          <a:p>
            <a:pPr lvl="1"/>
            <a:r>
              <a:rPr lang="en-US" b="1" dirty="0"/>
              <a:t>Traffic-TBD:</a:t>
            </a:r>
            <a:r>
              <a:rPr lang="en-US" dirty="0"/>
              <a:t> TBD data to generate the traffic mapping both accurately, without additional hardware and additional costs.</a:t>
            </a:r>
          </a:p>
          <a:p>
            <a:pPr lvl="1"/>
            <a:r>
              <a:rPr lang="en-US" dirty="0"/>
              <a:t>E.g., TomTom </a:t>
            </a:r>
            <a:r>
              <a:rPr lang="en-US" dirty="0" err="1"/>
              <a:t>MyDrive</a:t>
            </a:r>
            <a:r>
              <a:rPr lang="en-US" dirty="0"/>
              <a:t> </a:t>
            </a:r>
          </a:p>
          <a:p>
            <a:pPr lvl="1"/>
            <a:endParaRPr lang="it-IT" b="1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94009-04C7-430C-AABF-F71D666D2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609" y="2183589"/>
            <a:ext cx="750949" cy="7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B6508-3B0F-4811-9221-87D304453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869" y="2240888"/>
            <a:ext cx="679376" cy="683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AEAC8-D054-40CB-97BA-E9804A55F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258" y="2136930"/>
            <a:ext cx="850484" cy="782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2A637-91D5-43B5-943F-21276832C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768" y="2244708"/>
            <a:ext cx="708735" cy="679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5BC797-3579-4D89-AB4C-228FBBA23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624" y="2233175"/>
            <a:ext cx="690393" cy="690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DCCE-DC05-461A-9267-2B3594A8A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797" y="4301854"/>
            <a:ext cx="2648691" cy="1917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474" y="325356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048CC-8FA0-2642-96E8-C1DE42C0666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Road Traffic</a:t>
            </a:r>
          </a:p>
        </p:txBody>
      </p:sp>
    </p:spTree>
    <p:extLst>
      <p:ext uri="{BB962C8B-B14F-4D97-AF65-F5344CB8AC3E}">
        <p14:creationId xmlns:p14="http://schemas.microsoft.com/office/powerpoint/2010/main" val="2271399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BF25-2E9E-422B-BE3D-5AA2E78D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TrafficTBD</a:t>
            </a:r>
            <a:r>
              <a:rPr lang="en-US" dirty="0"/>
              <a:t> Example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508EB-A50F-4EE9-811A-265A2CBCA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A1. Hot Spot Analysis:</a:t>
            </a:r>
          </a:p>
          <a:p>
            <a:pPr lvl="1"/>
            <a:r>
              <a:rPr lang="en-US" sz="2400" dirty="0"/>
              <a:t>Detect and visualize the most congested areas around a location.</a:t>
            </a:r>
          </a:p>
          <a:p>
            <a:r>
              <a:rPr lang="en-US" sz="2800" b="1" dirty="0"/>
              <a:t>A2. Navigation Monitoring:</a:t>
            </a:r>
          </a:p>
          <a:p>
            <a:pPr lvl="1"/>
            <a:r>
              <a:rPr lang="en-US" sz="2400" dirty="0"/>
              <a:t>Calculate and visualize the best route based on the travel time and traffic queue length.</a:t>
            </a:r>
          </a:p>
          <a:p>
            <a:r>
              <a:rPr lang="en-US" sz="2800" b="1" dirty="0"/>
              <a:t>A3. Travel time:</a:t>
            </a:r>
          </a:p>
          <a:p>
            <a:pPr lvl="1"/>
            <a:r>
              <a:rPr lang="en-US" sz="2400" dirty="0"/>
              <a:t>Calculate aggregated time loss due to congestion.</a:t>
            </a:r>
          </a:p>
          <a:p>
            <a:r>
              <a:rPr lang="en-US" sz="2800" b="1" dirty="0"/>
              <a:t>A4. Travel speed:</a:t>
            </a:r>
          </a:p>
          <a:p>
            <a:pPr lvl="1"/>
            <a:r>
              <a:rPr lang="en-US" sz="2400" dirty="0"/>
              <a:t>Determine average speed based on the traffic flow.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50D3FE-0F4B-6249-B9DD-DCA1D12BD61B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Road Traffic</a:t>
            </a:r>
          </a:p>
        </p:txBody>
      </p:sp>
    </p:spTree>
    <p:extLst>
      <p:ext uri="{BB962C8B-B14F-4D97-AF65-F5344CB8AC3E}">
        <p14:creationId xmlns:p14="http://schemas.microsoft.com/office/powerpoint/2010/main" val="1917792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A542-27FF-4909-AC47-E8D2B9112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WiGLE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53AC8E-8CA6-452D-9530-61FA81086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52736"/>
            <a:ext cx="8186738" cy="401637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457253-686F-4137-A624-3836A85AAD1C}"/>
              </a:ext>
            </a:extLst>
          </p:cNvPr>
          <p:cNvSpPr txBox="1">
            <a:spLocks/>
          </p:cNvSpPr>
          <p:nvPr/>
        </p:nvSpPr>
        <p:spPr bwMode="auto">
          <a:xfrm>
            <a:off x="460953" y="5630978"/>
            <a:ext cx="8186766" cy="45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0" kern="0" dirty="0"/>
              <a:t>wigle.net - is a submission-based catalog of wireless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A4884-0DA1-435B-9621-17A7481B73FA}"/>
              </a:ext>
            </a:extLst>
          </p:cNvPr>
          <p:cNvSpPr txBox="1"/>
          <p:nvPr/>
        </p:nvSpPr>
        <p:spPr>
          <a:xfrm>
            <a:off x="323528" y="3078402"/>
            <a:ext cx="32837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Map, query and update the database via the web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4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BF25-2E9E-422B-BE3D-5AA2E78D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TrafficTBD</a:t>
            </a:r>
            <a:r>
              <a:rPr lang="en-US" dirty="0"/>
              <a:t> Example Queries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508EB-A50F-4EE9-811A-265A2CBCA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A5. Accessibility analysis:</a:t>
            </a:r>
          </a:p>
          <a:p>
            <a:pPr lvl="1"/>
            <a:r>
              <a:rPr lang="en-US" sz="2400" dirty="0"/>
              <a:t>Compute the time that is needed to reach a specific location at a specific time slot considering the road traffic.</a:t>
            </a:r>
          </a:p>
          <a:p>
            <a:r>
              <a:rPr lang="en-US" sz="2800" b="1" dirty="0"/>
              <a:t>A6. Incident detection: </a:t>
            </a:r>
          </a:p>
          <a:p>
            <a:pPr lvl="1"/>
            <a:r>
              <a:rPr lang="en-US" sz="2400" dirty="0"/>
              <a:t>Detects any incidents due to traffic.</a:t>
            </a:r>
          </a:p>
          <a:p>
            <a:r>
              <a:rPr lang="en-US" sz="2800" b="1" dirty="0"/>
              <a:t>A7. Before-after analysis:</a:t>
            </a:r>
          </a:p>
          <a:p>
            <a:pPr lvl="1"/>
            <a:r>
              <a:rPr lang="en-US" sz="2400" dirty="0"/>
              <a:t>Measure the traffic flow after a change in the road network in order to be evaluated from the traffic administration.</a:t>
            </a:r>
          </a:p>
          <a:p>
            <a:r>
              <a:rPr lang="en-US" sz="2800" b="1" dirty="0"/>
              <a:t>A8. Travel behaviors: </a:t>
            </a:r>
          </a:p>
          <a:p>
            <a:pPr lvl="1"/>
            <a:r>
              <a:rPr lang="en-US" sz="2400" dirty="0"/>
              <a:t>Identify travel behaviors throughout a region.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07BDFB-5AF6-B04B-9B60-A4B3D5B47A59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Road Traffic</a:t>
            </a:r>
          </a:p>
        </p:txBody>
      </p:sp>
    </p:spTree>
    <p:extLst>
      <p:ext uri="{BB962C8B-B14F-4D97-AF65-F5344CB8AC3E}">
        <p14:creationId xmlns:p14="http://schemas.microsoft.com/office/powerpoint/2010/main" val="3914392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4D1D7-F0B9-4FDC-9B54-FC27CBC0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Vtrack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7DE692E-3D67-4FEC-AAF5-21C89CA8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564903"/>
            <a:ext cx="5698977" cy="287186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Radio</a:t>
            </a:r>
            <a:r>
              <a:rPr lang="en-US" dirty="0"/>
              <a:t> fingerprinting</a:t>
            </a:r>
          </a:p>
          <a:p>
            <a:pPr lvl="1"/>
            <a:r>
              <a:rPr lang="en-US" dirty="0"/>
              <a:t>OK for best static localization estimate</a:t>
            </a:r>
          </a:p>
          <a:p>
            <a:pPr lvl="1"/>
            <a:r>
              <a:rPr lang="en-US" dirty="0"/>
              <a:t>But poor at identifying tracks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E8DDEA-E0A1-4F46-ABB8-6A9515805DC0}"/>
              </a:ext>
            </a:extLst>
          </p:cNvPr>
          <p:cNvSpPr/>
          <p:nvPr/>
        </p:nvSpPr>
        <p:spPr bwMode="auto">
          <a:xfrm>
            <a:off x="457200" y="5589240"/>
            <a:ext cx="6851104" cy="620547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3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A. Thiagarajan, L. </a:t>
            </a:r>
            <a:r>
              <a:rPr lang="en-US" sz="13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Ravindranath</a:t>
            </a:r>
            <a:r>
              <a:rPr lang="en-US" sz="13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K. </a:t>
            </a:r>
            <a:r>
              <a:rPr lang="en-US" sz="13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LaCurts</a:t>
            </a:r>
            <a:r>
              <a:rPr lang="en-US" sz="13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S. Madden, H. Balakrishnan, S. Toledo, and J. Eriksson,</a:t>
            </a:r>
          </a:p>
          <a:p>
            <a:pPr algn="ctr"/>
            <a:r>
              <a:rPr lang="en-US" sz="13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sz="13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Vtrack</a:t>
            </a:r>
            <a:r>
              <a:rPr lang="en-US" sz="13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accurate, energy-aware road traffic delay estimation using mobile phones”, </a:t>
            </a:r>
            <a:r>
              <a:rPr lang="en-US" sz="13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SenSys</a:t>
            </a:r>
            <a:r>
              <a:rPr lang="en-US" sz="13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2009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7B6BE-0507-444E-A872-A8F5DECC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3795965"/>
            <a:ext cx="2891550" cy="1640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932DF6-EEA4-4262-B1B1-A4986B0A66BA}"/>
              </a:ext>
            </a:extLst>
          </p:cNvPr>
          <p:cNvSpPr/>
          <p:nvPr/>
        </p:nvSpPr>
        <p:spPr>
          <a:xfrm>
            <a:off x="4673182" y="963259"/>
            <a:ext cx="397078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0" dirty="0">
                <a:latin typeface="Courier"/>
              </a:rPr>
              <a:t>d8:30:62:5f:be:da, RSSI -94</a:t>
            </a:r>
          </a:p>
          <a:p>
            <a:r>
              <a:rPr lang="fi-FI" sz="1800" b="0" dirty="0">
                <a:latin typeface="Courier"/>
              </a:rPr>
              <a:t>00:0f:b5:3d:43:20, RSSI -58</a:t>
            </a:r>
          </a:p>
          <a:p>
            <a:r>
              <a:rPr lang="en-US" sz="1800" b="0" dirty="0">
                <a:latin typeface="Courier"/>
              </a:rPr>
              <a:t>00:18:0a:30:00:a3, RSSI -51</a:t>
            </a:r>
          </a:p>
          <a:p>
            <a:r>
              <a:rPr lang="en-US" sz="1800" b="0" dirty="0">
                <a:latin typeface="Courier"/>
              </a:rPr>
              <a:t>. . . . . . . . . . . . . .</a:t>
            </a: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C1EAB-8F87-4925-84B3-9DD1B35941FD}"/>
              </a:ext>
            </a:extLst>
          </p:cNvPr>
          <p:cNvSpPr/>
          <p:nvPr/>
        </p:nvSpPr>
        <p:spPr>
          <a:xfrm>
            <a:off x="6211158" y="2379612"/>
            <a:ext cx="219616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0" dirty="0">
                <a:latin typeface="Courier"/>
              </a:rPr>
              <a:t>42.361,-71.09</a:t>
            </a:r>
          </a:p>
          <a:p>
            <a:r>
              <a:rPr lang="en-US" sz="1800" b="0" dirty="0">
                <a:latin typeface="Courier"/>
              </a:rPr>
              <a:t>42.361,-71.09</a:t>
            </a:r>
          </a:p>
          <a:p>
            <a:r>
              <a:rPr lang="en-US" sz="1800" b="0" dirty="0">
                <a:latin typeface="Courier"/>
              </a:rPr>
              <a:t>42.362,-71.091</a:t>
            </a:r>
          </a:p>
          <a:p>
            <a:r>
              <a:rPr lang="en-US" sz="1800" b="0" dirty="0">
                <a:latin typeface="Courier"/>
              </a:rPr>
              <a:t>. . . . . . . .</a:t>
            </a:r>
            <a:endParaRPr lang="en-US" sz="1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6CDFBE-6BA6-457D-B728-AD93BDC2BADA}"/>
              </a:ext>
            </a:extLst>
          </p:cNvPr>
          <p:cNvCxnSpPr>
            <a:cxnSpLocks/>
            <a:endCxn id="7" idx="0"/>
          </p:cNvCxnSpPr>
          <p:nvPr/>
        </p:nvCxnSpPr>
        <p:spPr bwMode="auto">
          <a:xfrm flipH="1">
            <a:off x="7309241" y="2163588"/>
            <a:ext cx="4678" cy="21602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C22078-C775-4069-9FE5-2EFE89E784F3}"/>
              </a:ext>
            </a:extLst>
          </p:cNvPr>
          <p:cNvCxnSpPr>
            <a:cxnSpLocks/>
            <a:stCxn id="7" idx="2"/>
            <a:endCxn id="5" idx="0"/>
          </p:cNvCxnSpPr>
          <p:nvPr/>
        </p:nvCxnSpPr>
        <p:spPr bwMode="auto">
          <a:xfrm>
            <a:off x="7309241" y="3579941"/>
            <a:ext cx="4678" cy="21602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Content Placeholder 13">
            <a:extLst>
              <a:ext uri="{FF2B5EF4-FFF2-40B4-BE49-F238E27FC236}">
                <a16:creationId xmlns:a16="http://schemas.microsoft.com/office/drawing/2014/main" id="{113A222F-76A8-40B1-9616-87B81E79C8B9}"/>
              </a:ext>
            </a:extLst>
          </p:cNvPr>
          <p:cNvSpPr txBox="1">
            <a:spLocks/>
          </p:cNvSpPr>
          <p:nvPr/>
        </p:nvSpPr>
        <p:spPr bwMode="auto">
          <a:xfrm>
            <a:off x="500034" y="1060524"/>
            <a:ext cx="5147408" cy="208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 err="1"/>
              <a:t>Vtrack</a:t>
            </a:r>
            <a:endParaRPr lang="en-US" b="0" kern="0" dirty="0"/>
          </a:p>
          <a:p>
            <a:pPr lvl="1"/>
            <a:r>
              <a:rPr lang="en-US" b="0" kern="0" dirty="0"/>
              <a:t>uses Hidden Markov Model to identify tracks based on </a:t>
            </a:r>
            <a:r>
              <a:rPr lang="en-US" kern="0" dirty="0" err="1"/>
              <a:t>wifi</a:t>
            </a:r>
            <a:r>
              <a:rPr lang="en-US" b="0" kern="0" dirty="0"/>
              <a:t> fingerprints</a:t>
            </a:r>
          </a:p>
        </p:txBody>
      </p:sp>
    </p:spTree>
    <p:extLst>
      <p:ext uri="{BB962C8B-B14F-4D97-AF65-F5344CB8AC3E}">
        <p14:creationId xmlns:p14="http://schemas.microsoft.com/office/powerpoint/2010/main" val="36069779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4D1D7-F0B9-4FDC-9B54-FC27CBC0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Vtrack</a:t>
            </a:r>
            <a:r>
              <a:rPr lang="en-US" dirty="0"/>
              <a:t> - </a:t>
            </a:r>
            <a:r>
              <a:rPr lang="en-US" dirty="0" err="1"/>
              <a:t>Ctrack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7DE692E-3D67-4FEC-AAF5-21C89CA8B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60525"/>
            <a:ext cx="8186766" cy="2140871"/>
          </a:xfrm>
        </p:spPr>
        <p:txBody>
          <a:bodyPr/>
          <a:lstStyle/>
          <a:p>
            <a:r>
              <a:rPr lang="en-US" dirty="0"/>
              <a:t>Existing Map-Matching Algorithms perform Poorly w/ Cellular Radios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6AAABB-9B36-48D9-988E-C9DB81BC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88" y="2741519"/>
            <a:ext cx="3920610" cy="24975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000532-2EF1-4433-A0FA-3AEB58168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578" y="2741517"/>
            <a:ext cx="4060326" cy="24975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E77CE9-3E55-4959-AFD5-5279C39CF49D}"/>
              </a:ext>
            </a:extLst>
          </p:cNvPr>
          <p:cNvSpPr/>
          <p:nvPr/>
        </p:nvSpPr>
        <p:spPr>
          <a:xfrm>
            <a:off x="4952757" y="2204864"/>
            <a:ext cx="3841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-Bold"/>
              </a:rPr>
              <a:t>User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6A6343-EDF1-41D2-B976-91AE0858A517}"/>
              </a:ext>
            </a:extLst>
          </p:cNvPr>
          <p:cNvSpPr/>
          <p:nvPr/>
        </p:nvSpPr>
        <p:spPr>
          <a:xfrm>
            <a:off x="817729" y="2204864"/>
            <a:ext cx="3708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-Bold"/>
              </a:rPr>
              <a:t>Algorithm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A2C9AE-02D8-4E64-B6F1-6A23C40FD7F5}"/>
              </a:ext>
            </a:extLst>
          </p:cNvPr>
          <p:cNvSpPr/>
          <p:nvPr/>
        </p:nvSpPr>
        <p:spPr bwMode="auto">
          <a:xfrm>
            <a:off x="457200" y="5589240"/>
            <a:ext cx="6851104" cy="620547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3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A. Thiagarajan, L. </a:t>
            </a:r>
            <a:r>
              <a:rPr lang="en-US" sz="13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Ravindranath</a:t>
            </a:r>
            <a:r>
              <a:rPr lang="en-US" sz="13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H. Balakrishnan, S. Madden, and L. </a:t>
            </a:r>
            <a:r>
              <a:rPr lang="en-US" sz="13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Girod</a:t>
            </a:r>
            <a:r>
              <a:rPr lang="en-US" sz="13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</a:t>
            </a:r>
          </a:p>
          <a:p>
            <a:pPr algn="ctr"/>
            <a:r>
              <a:rPr lang="en-US" sz="13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“Accurate, low-energy trajectory mapping for mobile devices”, NSDI 2011</a:t>
            </a:r>
          </a:p>
        </p:txBody>
      </p:sp>
    </p:spTree>
    <p:extLst>
      <p:ext uri="{BB962C8B-B14F-4D97-AF65-F5344CB8AC3E}">
        <p14:creationId xmlns:p14="http://schemas.microsoft.com/office/powerpoint/2010/main" val="35649185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4C0F2-333B-4FC9-813B-E42C1CC5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Ctrack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49548-800D-4250-9EC9-E7ADC732F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Do not </a:t>
            </a:r>
            <a:r>
              <a:rPr lang="en-US" sz="2800" dirty="0"/>
              <a:t>convert radio fingerprints to (</a:t>
            </a:r>
            <a:r>
              <a:rPr lang="en-US" sz="2800" dirty="0" err="1"/>
              <a:t>lat</a:t>
            </a:r>
            <a:r>
              <a:rPr lang="en-US" sz="2800" dirty="0"/>
              <a:t>, </a:t>
            </a:r>
            <a:r>
              <a:rPr lang="en-US" sz="2800" dirty="0" err="1"/>
              <a:t>lon</a:t>
            </a:r>
            <a:r>
              <a:rPr lang="en-US" sz="2800" dirty="0"/>
              <a:t>) coordinates and then sequence them on map (</a:t>
            </a:r>
            <a:r>
              <a:rPr lang="en-US" sz="2800" dirty="0" err="1"/>
              <a:t>Vtrack</a:t>
            </a:r>
            <a:r>
              <a:rPr lang="en-US" sz="2800" dirty="0"/>
              <a:t>)</a:t>
            </a:r>
          </a:p>
          <a:p>
            <a:r>
              <a:rPr lang="en-US" sz="2800" dirty="0"/>
              <a:t>Instead, first sequence GSM fingerprints on a spatial grid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01366A-559F-4B4D-97C0-34A0FB3A175C}"/>
              </a:ext>
            </a:extLst>
          </p:cNvPr>
          <p:cNvSpPr/>
          <p:nvPr/>
        </p:nvSpPr>
        <p:spPr>
          <a:xfrm>
            <a:off x="619371" y="3789040"/>
            <a:ext cx="397078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0" dirty="0">
                <a:latin typeface="Courier"/>
              </a:rPr>
              <a:t>Time </a:t>
            </a:r>
            <a:r>
              <a:rPr lang="en-US" sz="1800" b="0" dirty="0" err="1">
                <a:latin typeface="Courier"/>
              </a:rPr>
              <a:t>TowerId</a:t>
            </a:r>
            <a:r>
              <a:rPr lang="en-US" sz="1800" b="0" dirty="0">
                <a:latin typeface="Courier"/>
              </a:rPr>
              <a:t> RSSI</a:t>
            </a:r>
          </a:p>
          <a:p>
            <a:r>
              <a:rPr lang="en-US" sz="1800" b="0" dirty="0">
                <a:latin typeface="Courier"/>
              </a:rPr>
              <a:t>18.03 334490560 14</a:t>
            </a:r>
          </a:p>
          <a:p>
            <a:r>
              <a:rPr lang="en-US" sz="1800" b="0" dirty="0">
                <a:latin typeface="Courier"/>
              </a:rPr>
              <a:t>334478599 12</a:t>
            </a:r>
          </a:p>
          <a:p>
            <a:r>
              <a:rPr lang="en-US" sz="1800" b="0" dirty="0">
                <a:latin typeface="Courier"/>
              </a:rPr>
              <a:t>337772865 18</a:t>
            </a:r>
          </a:p>
          <a:p>
            <a:r>
              <a:rPr lang="en-US" sz="1800" b="0" dirty="0">
                <a:latin typeface="Courier"/>
              </a:rPr>
              <a:t>334478600 14</a:t>
            </a:r>
          </a:p>
          <a:p>
            <a:r>
              <a:rPr lang="en-US" sz="1800" b="0" dirty="0">
                <a:latin typeface="Courier"/>
              </a:rPr>
              <a:t>334470539 12</a:t>
            </a:r>
          </a:p>
          <a:p>
            <a:r>
              <a:rPr lang="en-US" sz="1800" b="0" dirty="0">
                <a:latin typeface="Courier"/>
              </a:rPr>
              <a:t>334490699 12</a:t>
            </a:r>
          </a:p>
          <a:p>
            <a:r>
              <a:rPr lang="en-US" sz="1800" b="0" dirty="0">
                <a:latin typeface="Courier"/>
              </a:rPr>
              <a:t>19.01 . . . . .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DC972-A064-49A0-9DA6-46B438B61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4203836"/>
            <a:ext cx="3333500" cy="149469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8DEC47-3BFD-4560-8E45-C5EB362F881F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 bwMode="auto">
          <a:xfrm>
            <a:off x="4590155" y="4943202"/>
            <a:ext cx="485901" cy="798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604600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353B-DB0E-4C94-9E4F-0B2C9D77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Ctrack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130DC66-D665-40F1-8808-294E1C53F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7608" y="3755350"/>
            <a:ext cx="3362583" cy="2478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52D292-2CF1-45CD-8EAF-9A12E9E3D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38" y="1124744"/>
            <a:ext cx="3190231" cy="2445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A92626-E76F-4D8A-91C0-47D46AC9F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890" y="1124743"/>
            <a:ext cx="3448820" cy="2445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3945C-F9C3-42FA-A7BE-75DC118D5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05" y="3755350"/>
            <a:ext cx="3190231" cy="23766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7D373B-366E-4105-8D98-F9DAFFE4CB20}"/>
              </a:ext>
            </a:extLst>
          </p:cNvPr>
          <p:cNvSpPr/>
          <p:nvPr/>
        </p:nvSpPr>
        <p:spPr>
          <a:xfrm>
            <a:off x="1269796" y="3016273"/>
            <a:ext cx="2251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GillSans"/>
              </a:rPr>
              <a:t>Raw points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5B6596-1443-44BA-A1CF-3C506F141814}"/>
              </a:ext>
            </a:extLst>
          </p:cNvPr>
          <p:cNvSpPr/>
          <p:nvPr/>
        </p:nvSpPr>
        <p:spPr>
          <a:xfrm>
            <a:off x="5184890" y="3016273"/>
            <a:ext cx="36422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GillSans"/>
              </a:rPr>
              <a:t>HMM fingerprints 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8697F8-9D94-4C03-8DBC-0D1EF15DE8E8}"/>
              </a:ext>
            </a:extLst>
          </p:cNvPr>
          <p:cNvSpPr/>
          <p:nvPr/>
        </p:nvSpPr>
        <p:spPr>
          <a:xfrm>
            <a:off x="693000" y="5301208"/>
            <a:ext cx="32752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0" dirty="0"/>
              <a:t>Smooth + interpolate</a:t>
            </a:r>
          </a:p>
          <a:p>
            <a:pPr algn="ctr"/>
            <a:r>
              <a:rPr lang="en-US" sz="2600" b="0" dirty="0"/>
              <a:t>grid sequence</a:t>
            </a:r>
            <a:endParaRPr lang="en-US" sz="2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6602C7-988E-482C-B465-336C96427B54}"/>
              </a:ext>
            </a:extLst>
          </p:cNvPr>
          <p:cNvSpPr/>
          <p:nvPr/>
        </p:nvSpPr>
        <p:spPr>
          <a:xfrm>
            <a:off x="5227609" y="5368140"/>
            <a:ext cx="33625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0" dirty="0"/>
              <a:t>HMM smooth</a:t>
            </a:r>
          </a:p>
          <a:p>
            <a:pPr algn="ctr"/>
            <a:r>
              <a:rPr lang="en-US" sz="2600" b="0" dirty="0"/>
              <a:t> grid to map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982774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48E1-C4D1-5E40-B88D-95D2A37D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190A-0864-BE45-8675-7786979BA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186766" cy="500725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Introduction</a:t>
            </a:r>
          </a:p>
          <a:p>
            <a:r>
              <a:rPr lang="en-US" dirty="0">
                <a:solidFill>
                  <a:schemeClr val="bg2"/>
                </a:solidFill>
              </a:rPr>
              <a:t>What is Telco Big Data?</a:t>
            </a:r>
          </a:p>
          <a:p>
            <a:r>
              <a:rPr lang="en-US" dirty="0">
                <a:solidFill>
                  <a:srgbClr val="FF0000"/>
                </a:solidFill>
              </a:rPr>
              <a:t>Research State &amp; Open Problems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</a:rPr>
              <a:t>Real-time &amp; Offline Analytics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</a:rPr>
              <a:t>Churn Prediction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  <a:ea typeface="ＭＳ Ｐゴシック" pitchFamily="34" charset="-128"/>
              </a:rPr>
              <a:t>Privacy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  <a:ea typeface="ＭＳ Ｐゴシック" pitchFamily="34" charset="-128"/>
              </a:rPr>
              <a:t>Storage</a:t>
            </a:r>
          </a:p>
          <a:p>
            <a:pPr marL="914400" lvl="1" indent="-514350"/>
            <a:r>
              <a:rPr lang="en-US" sz="3200" dirty="0">
                <a:solidFill>
                  <a:srgbClr val="FF0000"/>
                </a:solidFill>
                <a:ea typeface="ＭＳ Ｐゴシック" pitchFamily="34" charset="-128"/>
              </a:rPr>
              <a:t>Road Traffic Mapping</a:t>
            </a:r>
          </a:p>
          <a:p>
            <a:pPr marL="914400" lvl="1" indent="-514350"/>
            <a:r>
              <a:rPr lang="en-US" sz="3200" b="1" dirty="0">
                <a:solidFill>
                  <a:srgbClr val="FF0000"/>
                </a:solidFill>
                <a:ea typeface="ＭＳ Ｐゴシック" pitchFamily="34" charset="-128"/>
              </a:rPr>
              <a:t>Visual Exploration</a:t>
            </a:r>
          </a:p>
        </p:txBody>
      </p:sp>
    </p:spTree>
    <p:extLst>
      <p:ext uri="{BB962C8B-B14F-4D97-AF65-F5344CB8AC3E}">
        <p14:creationId xmlns:p14="http://schemas.microsoft.com/office/powerpoint/2010/main" val="6430647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pPr lvl="1"/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AllAboard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D86D19-7C00-4C8B-AE49-538512AADFC4}"/>
              </a:ext>
            </a:extLst>
          </p:cNvPr>
          <p:cNvSpPr/>
          <p:nvPr/>
        </p:nvSpPr>
        <p:spPr bwMode="auto">
          <a:xfrm>
            <a:off x="457200" y="5589240"/>
            <a:ext cx="6851104" cy="620547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G. Di Lorenzo, M. </a:t>
            </a:r>
            <a:r>
              <a:rPr lang="en-US" sz="14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Sbodio</a:t>
            </a:r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F. Calabrese, M. </a:t>
            </a:r>
            <a:r>
              <a:rPr lang="en-US" sz="14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Berlingerio</a:t>
            </a:r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F. </a:t>
            </a:r>
            <a:r>
              <a:rPr lang="en-US" sz="14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Pinelli</a:t>
            </a:r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and R. Nair,“</a:t>
            </a:r>
            <a:r>
              <a:rPr lang="en-US" sz="14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Allaboard</a:t>
            </a:r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</a:p>
          <a:p>
            <a:pPr algn="ctr"/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Visual exploration of cellphone mobility data to </a:t>
            </a:r>
            <a:r>
              <a:rPr lang="en-US" sz="14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optimise</a:t>
            </a:r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public transport”, TVCG, 2016</a:t>
            </a:r>
          </a:p>
          <a:p>
            <a:pPr algn="ctr"/>
            <a:endParaRPr lang="en-US" sz="1400" b="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0B031D-1F1A-49FE-AA7A-0E75C7AD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052736"/>
            <a:ext cx="8312727" cy="35515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F6C88B-7587-4234-A075-D977A7ECF528}"/>
              </a:ext>
            </a:extLst>
          </p:cNvPr>
          <p:cNvSpPr/>
          <p:nvPr/>
        </p:nvSpPr>
        <p:spPr bwMode="auto">
          <a:xfrm>
            <a:off x="457200" y="980728"/>
            <a:ext cx="2962672" cy="374441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F17554-CCFD-4AF0-B055-17792C2301EE}"/>
              </a:ext>
            </a:extLst>
          </p:cNvPr>
          <p:cNvSpPr/>
          <p:nvPr/>
        </p:nvSpPr>
        <p:spPr bwMode="auto">
          <a:xfrm>
            <a:off x="5148063" y="1052736"/>
            <a:ext cx="3597915" cy="367240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1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AllAboard</a:t>
            </a:r>
            <a:r>
              <a:rPr lang="en-US" dirty="0"/>
              <a:t>: Data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5410944" cy="5007256"/>
          </a:xfrm>
        </p:spPr>
        <p:txBody>
          <a:bodyPr/>
          <a:lstStyle/>
          <a:p>
            <a:r>
              <a:rPr lang="en-US" sz="2800" dirty="0"/>
              <a:t>Mobility Mining</a:t>
            </a:r>
          </a:p>
          <a:p>
            <a:pPr lvl="1"/>
            <a:r>
              <a:rPr lang="en-US" sz="2400" dirty="0"/>
              <a:t>Extracts the location of the stops</a:t>
            </a:r>
          </a:p>
          <a:p>
            <a:pPr lvl="1"/>
            <a:r>
              <a:rPr lang="en-US" sz="2400" dirty="0"/>
              <a:t>Estimates the aggregated origin/destination (O/D) paths between the stops</a:t>
            </a:r>
          </a:p>
          <a:p>
            <a:pPr lvl="1"/>
            <a:r>
              <a:rPr lang="en-US" sz="2400" dirty="0"/>
              <a:t>Extracts the common route patterns</a:t>
            </a:r>
          </a:p>
          <a:p>
            <a:r>
              <a:rPr lang="en-US" sz="2800" dirty="0"/>
              <a:t>Transit Assignment</a:t>
            </a:r>
          </a:p>
          <a:p>
            <a:pPr lvl="1"/>
            <a:r>
              <a:rPr lang="en-US" sz="2400" dirty="0"/>
              <a:t>Extracts the transit KPIs</a:t>
            </a:r>
          </a:p>
          <a:p>
            <a:pPr lvl="1"/>
            <a:r>
              <a:rPr lang="en-US" sz="2400" dirty="0"/>
              <a:t>Provides the </a:t>
            </a:r>
            <a:r>
              <a:rPr lang="en-US" sz="2400" i="1" dirty="0"/>
              <a:t>optimal</a:t>
            </a:r>
            <a:r>
              <a:rPr lang="en-US" sz="2400" dirty="0"/>
              <a:t> O/D path</a:t>
            </a:r>
          </a:p>
          <a:p>
            <a:pPr lvl="1"/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1D1C0-3CE6-41ED-98CC-9D15E2CFA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2" t="14094" r="65437" b="14912"/>
          <a:stretch/>
        </p:blipFill>
        <p:spPr>
          <a:xfrm>
            <a:off x="6013836" y="1412776"/>
            <a:ext cx="251860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158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AllAboard</a:t>
            </a:r>
            <a:r>
              <a:rPr lang="en-US" dirty="0"/>
              <a:t>: Data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5410944" cy="5007256"/>
          </a:xfrm>
        </p:spPr>
        <p:txBody>
          <a:bodyPr/>
          <a:lstStyle/>
          <a:p>
            <a:r>
              <a:rPr lang="en-US" sz="2800" dirty="0"/>
              <a:t>Optimizer</a:t>
            </a:r>
          </a:p>
          <a:p>
            <a:pPr lvl="1"/>
            <a:r>
              <a:rPr lang="en-US" sz="2400" dirty="0"/>
              <a:t>Get all the common routes and recommend the shortest path based on:</a:t>
            </a:r>
          </a:p>
          <a:p>
            <a:pPr lvl="2"/>
            <a:r>
              <a:rPr lang="en-US" sz="2000" dirty="0"/>
              <a:t>a) existing transit network</a:t>
            </a:r>
          </a:p>
          <a:p>
            <a:pPr lvl="2"/>
            <a:r>
              <a:rPr lang="en-US" sz="2000" dirty="0"/>
              <a:t>b) O/D routes from stops</a:t>
            </a:r>
          </a:p>
          <a:p>
            <a:pPr lvl="2"/>
            <a:r>
              <a:rPr lang="en-US" sz="2000" dirty="0"/>
              <a:t>c) new routes</a:t>
            </a:r>
          </a:p>
          <a:p>
            <a:pPr lvl="2"/>
            <a:r>
              <a:rPr lang="en-US" sz="2000" dirty="0"/>
              <a:t>d) travel time</a:t>
            </a:r>
          </a:p>
          <a:p>
            <a:pPr lvl="2"/>
            <a:r>
              <a:rPr lang="en-US" sz="2000" dirty="0"/>
              <a:t>e) budget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1D1C0-3CE6-41ED-98CC-9D15E2CFA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2" t="14094" r="65437" b="14912"/>
          <a:stretch/>
        </p:blipFill>
        <p:spPr>
          <a:xfrm>
            <a:off x="6013836" y="1412776"/>
            <a:ext cx="251860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363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AllAboard</a:t>
            </a:r>
            <a:r>
              <a:rPr lang="en-US" dirty="0"/>
              <a:t>: Visual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3682752" cy="5007256"/>
          </a:xfrm>
        </p:spPr>
        <p:txBody>
          <a:bodyPr/>
          <a:lstStyle/>
          <a:p>
            <a:r>
              <a:rPr lang="en-US" sz="2800" dirty="0" err="1"/>
              <a:t>Spatio</a:t>
            </a:r>
            <a:r>
              <a:rPr lang="en-US" sz="2800" dirty="0"/>
              <a:t>-temporal exploration</a:t>
            </a:r>
          </a:p>
          <a:p>
            <a:r>
              <a:rPr lang="en-US" sz="2800" dirty="0"/>
              <a:t>Selection</a:t>
            </a:r>
          </a:p>
          <a:p>
            <a:r>
              <a:rPr lang="en-US" sz="2800" dirty="0"/>
              <a:t>Public transport network</a:t>
            </a:r>
          </a:p>
          <a:p>
            <a:r>
              <a:rPr lang="en-US" sz="2800" dirty="0"/>
              <a:t>Public transport KPIs</a:t>
            </a:r>
          </a:p>
          <a:p>
            <a:r>
              <a:rPr lang="en-US" sz="2800" dirty="0"/>
              <a:t>Comparison of different strategies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1D1C0-3CE6-41ED-98CC-9D15E2CFA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02" t="154" r="30" b="1664"/>
          <a:stretch/>
        </p:blipFill>
        <p:spPr>
          <a:xfrm>
            <a:off x="4139952" y="1052736"/>
            <a:ext cx="450401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91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Telco Big Data (TBD)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880" y="980728"/>
            <a:ext cx="7408949" cy="5400600"/>
          </a:xfrm>
        </p:spPr>
        <p:txBody>
          <a:bodyPr/>
          <a:lstStyle/>
          <a:p>
            <a:r>
              <a:rPr lang="en-US" sz="2800" b="1" dirty="0"/>
              <a:t>Telco Data: </a:t>
            </a:r>
            <a:r>
              <a:rPr lang="en-US" sz="2800" dirty="0"/>
              <a:t>Traditional source for OLAP Data Warehouses and Analytics.</a:t>
            </a:r>
          </a:p>
          <a:p>
            <a:pPr lvl="1"/>
            <a:r>
              <a:rPr lang="en-US" sz="2400" dirty="0"/>
              <a:t>e.g., Accounting, Billing, Session data. 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Problem: </a:t>
            </a:r>
            <a:r>
              <a:rPr lang="en-US" sz="2400" dirty="0"/>
              <a:t>Inadequate data resolution to address biggest challenges:</a:t>
            </a:r>
          </a:p>
          <a:p>
            <a:pPr lvl="2"/>
            <a:r>
              <a:rPr lang="en-US" sz="2000" dirty="0"/>
              <a:t>e.g., churn prediction, 5G network optimization, user-experience assessment, traffic mapping.</a:t>
            </a:r>
          </a:p>
          <a:p>
            <a:r>
              <a:rPr lang="en-US" sz="2800" b="1" dirty="0"/>
              <a:t>Telco Big Data (TBD): </a:t>
            </a:r>
            <a:r>
              <a:rPr lang="en-US" sz="2800" dirty="0"/>
              <a:t>Velocity data generated at the cell towers.</a:t>
            </a:r>
          </a:p>
          <a:p>
            <a:pPr lvl="1"/>
            <a:r>
              <a:rPr lang="en-US" sz="2400" dirty="0"/>
              <a:t>e.g., signal strength, call drops, bandwidth measurements.</a:t>
            </a:r>
          </a:p>
          <a:p>
            <a:pPr lvl="1"/>
            <a:r>
              <a:rPr lang="en-US" sz="2400" b="1" dirty="0">
                <a:solidFill>
                  <a:srgbClr val="007A37"/>
                </a:solidFill>
              </a:rPr>
              <a:t>Size: </a:t>
            </a:r>
            <a:r>
              <a:rPr lang="en-US" sz="2400" dirty="0"/>
              <a:t>5TBs/day for 10M clients (i.e., 2PB/year).</a:t>
            </a:r>
          </a:p>
          <a:p>
            <a:pPr lvl="1"/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7452320" y="1484784"/>
            <a:ext cx="1191646" cy="1312791"/>
            <a:chOff x="7452320" y="1484784"/>
            <a:chExt cx="1191646" cy="1312791"/>
          </a:xfrm>
        </p:grpSpPr>
        <p:sp>
          <p:nvSpPr>
            <p:cNvPr id="4" name="Can 3"/>
            <p:cNvSpPr/>
            <p:nvPr/>
          </p:nvSpPr>
          <p:spPr bwMode="auto">
            <a:xfrm>
              <a:off x="7668344" y="2060848"/>
              <a:ext cx="79208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7452320" y="1484784"/>
              <a:ext cx="1191646" cy="36004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rPr>
                <a:t>RDBMS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92280" y="4137504"/>
            <a:ext cx="1800146" cy="1595752"/>
            <a:chOff x="6948264" y="3789040"/>
            <a:chExt cx="1800146" cy="1595752"/>
          </a:xfrm>
        </p:grpSpPr>
        <p:sp>
          <p:nvSpPr>
            <p:cNvPr id="9" name="Rectangle 8"/>
            <p:cNvSpPr/>
            <p:nvPr/>
          </p:nvSpPr>
          <p:spPr bwMode="auto">
            <a:xfrm>
              <a:off x="6948264" y="3789040"/>
              <a:ext cx="1609569" cy="36004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/>
                <a:t>Data Store</a:t>
              </a: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Can 16"/>
            <p:cNvSpPr/>
            <p:nvPr/>
          </p:nvSpPr>
          <p:spPr bwMode="auto">
            <a:xfrm>
              <a:off x="6996965" y="43363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Can 17"/>
            <p:cNvSpPr/>
            <p:nvPr/>
          </p:nvSpPr>
          <p:spPr bwMode="auto">
            <a:xfrm>
              <a:off x="7501021" y="43363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Can 18"/>
            <p:cNvSpPr/>
            <p:nvPr/>
          </p:nvSpPr>
          <p:spPr bwMode="auto">
            <a:xfrm>
              <a:off x="8011562" y="43432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Can 20"/>
            <p:cNvSpPr/>
            <p:nvPr/>
          </p:nvSpPr>
          <p:spPr bwMode="auto">
            <a:xfrm>
              <a:off x="7149365" y="44887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7653421" y="44887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Can 22"/>
            <p:cNvSpPr/>
            <p:nvPr/>
          </p:nvSpPr>
          <p:spPr bwMode="auto">
            <a:xfrm>
              <a:off x="8163962" y="44956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Can 24"/>
            <p:cNvSpPr/>
            <p:nvPr/>
          </p:nvSpPr>
          <p:spPr bwMode="auto">
            <a:xfrm>
              <a:off x="7301765" y="46411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Can 25"/>
            <p:cNvSpPr/>
            <p:nvPr/>
          </p:nvSpPr>
          <p:spPr bwMode="auto">
            <a:xfrm>
              <a:off x="7805821" y="4641160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Can 26"/>
            <p:cNvSpPr/>
            <p:nvPr/>
          </p:nvSpPr>
          <p:spPr bwMode="auto">
            <a:xfrm>
              <a:off x="8316362" y="4648065"/>
              <a:ext cx="432048" cy="736727"/>
            </a:xfrm>
            <a:prstGeom prst="can">
              <a:avLst/>
            </a:prstGeom>
            <a:solidFill>
              <a:srgbClr val="FFC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33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TelCoVis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43343-B6A5-4BD5-8B34-FE00F1FC5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20" y="1182690"/>
            <a:ext cx="6851103" cy="43584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CD1448-86A8-48C9-B1E4-1C8C850F961E}"/>
              </a:ext>
            </a:extLst>
          </p:cNvPr>
          <p:cNvSpPr/>
          <p:nvPr/>
        </p:nvSpPr>
        <p:spPr bwMode="auto">
          <a:xfrm>
            <a:off x="755576" y="980728"/>
            <a:ext cx="7560840" cy="194421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6CD82E-C7AC-451E-A079-111FD6577EBD}"/>
              </a:ext>
            </a:extLst>
          </p:cNvPr>
          <p:cNvSpPr/>
          <p:nvPr/>
        </p:nvSpPr>
        <p:spPr bwMode="auto">
          <a:xfrm>
            <a:off x="770163" y="2924944"/>
            <a:ext cx="7560840" cy="261616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2F534D-43A6-4C0E-939F-C132C92F9DD5}"/>
              </a:ext>
            </a:extLst>
          </p:cNvPr>
          <p:cNvSpPr/>
          <p:nvPr/>
        </p:nvSpPr>
        <p:spPr bwMode="auto">
          <a:xfrm>
            <a:off x="457200" y="5589240"/>
            <a:ext cx="6851104" cy="620547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W. Wu, J. Xu, H. Zeng, Y. Zheng, H. Qu, B. Ni, M. Yuan, and L. M. Ni, “</a:t>
            </a:r>
            <a:r>
              <a:rPr lang="en-US" sz="14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Telcovis</a:t>
            </a:r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Visual</a:t>
            </a:r>
          </a:p>
          <a:p>
            <a:pPr algn="ctr"/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exploration of co-occurrence in urban human mobility based on telco data”, TVCG, 2016</a:t>
            </a:r>
          </a:p>
          <a:p>
            <a:pPr algn="ctr"/>
            <a:endParaRPr lang="en-US" sz="1400" b="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6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i="1" dirty="0"/>
              <a:t>Population Mapping</a:t>
            </a:r>
          </a:p>
          <a:p>
            <a:pPr lvl="1"/>
            <a:r>
              <a:rPr lang="en-US" dirty="0"/>
              <a:t>map users to different regions</a:t>
            </a:r>
          </a:p>
          <a:p>
            <a:r>
              <a:rPr lang="en-US" i="1" dirty="0"/>
              <a:t>Co-occurrence Events Extraction</a:t>
            </a:r>
          </a:p>
          <a:p>
            <a:pPr lvl="1"/>
            <a:r>
              <a:rPr lang="en-US" dirty="0"/>
              <a:t>construct a co-occurrence graph to extract co-occurrence events </a:t>
            </a:r>
          </a:p>
          <a:p>
            <a:r>
              <a:rPr lang="en-US" i="1" dirty="0"/>
              <a:t>Correlations Mining</a:t>
            </a:r>
          </a:p>
          <a:p>
            <a:pPr lvl="1"/>
            <a:r>
              <a:rPr lang="en-US" dirty="0"/>
              <a:t>transform the constructed co-occurrence graph into a binary matrix</a:t>
            </a:r>
          </a:p>
          <a:p>
            <a:pPr lvl="1"/>
            <a:r>
              <a:rPr lang="en-US" dirty="0"/>
              <a:t>mine the correlations in co-occurrence efficiently 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TelCoVis</a:t>
            </a:r>
            <a:r>
              <a:rPr lang="en-US" dirty="0"/>
              <a:t>: Data Modeling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</p:spTree>
    <p:extLst>
      <p:ext uri="{BB962C8B-B14F-4D97-AF65-F5344CB8AC3E}">
        <p14:creationId xmlns:p14="http://schemas.microsoft.com/office/powerpoint/2010/main" val="26741227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3178696" cy="5184576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Map View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flow-out map &amp; flow-in map </a:t>
            </a:r>
          </a:p>
          <a:p>
            <a:pPr marL="457200" lvl="1" indent="0">
              <a:buNone/>
            </a:pP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TelCoVis</a:t>
            </a:r>
            <a:r>
              <a:rPr lang="en-US" dirty="0"/>
              <a:t>: Visual Exploration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65B40-5984-4449-924E-0EBBC2D82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96" b="47232"/>
          <a:stretch/>
        </p:blipFill>
        <p:spPr>
          <a:xfrm>
            <a:off x="3540136" y="1052736"/>
            <a:ext cx="5146664" cy="2252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1DD06-9965-45CD-8161-1E1FB2696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89" t="117" r="8446" b="61694"/>
          <a:stretch/>
        </p:blipFill>
        <p:spPr>
          <a:xfrm>
            <a:off x="6131694" y="3450007"/>
            <a:ext cx="2527685" cy="24272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793614-1764-42DB-8061-DC182A494B06}"/>
              </a:ext>
            </a:extLst>
          </p:cNvPr>
          <p:cNvSpPr txBox="1">
            <a:spLocks/>
          </p:cNvSpPr>
          <p:nvPr/>
        </p:nvSpPr>
        <p:spPr bwMode="auto">
          <a:xfrm>
            <a:off x="457201" y="3305320"/>
            <a:ext cx="5856400" cy="308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dirty="0"/>
              <a:t> Matrix View </a:t>
            </a:r>
          </a:p>
          <a:p>
            <a:pPr lvl="1"/>
            <a:r>
              <a:rPr lang="en-US" b="0" dirty="0"/>
              <a:t>provides an overview of correlations in co-occurrence through </a:t>
            </a:r>
            <a:r>
              <a:rPr lang="en-US" b="0" dirty="0" err="1"/>
              <a:t>biclustering</a:t>
            </a:r>
            <a:r>
              <a:rPr lang="en-US" b="0" dirty="0"/>
              <a:t> </a:t>
            </a:r>
          </a:p>
          <a:p>
            <a:endParaRPr lang="en-US" b="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231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6131024" cy="5184576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Contour-based </a:t>
            </a:r>
            <a:r>
              <a:rPr lang="en-US" dirty="0" err="1">
                <a:solidFill>
                  <a:srgbClr val="000000"/>
                </a:solidFill>
              </a:rPr>
              <a:t>Treemap</a:t>
            </a:r>
            <a:r>
              <a:rPr lang="en-US" dirty="0">
                <a:solidFill>
                  <a:srgbClr val="000000"/>
                </a:solidFill>
              </a:rPr>
              <a:t> View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the number of visitors per period of a day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the distance between the place and the region they come from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the loyalty of those regions</a:t>
            </a:r>
          </a:p>
          <a:p>
            <a:r>
              <a:rPr lang="en-US" dirty="0"/>
              <a:t>Extended </a:t>
            </a:r>
            <a:r>
              <a:rPr lang="en-US" dirty="0" err="1"/>
              <a:t>LineUp</a:t>
            </a:r>
            <a:r>
              <a:rPr lang="en-US" dirty="0"/>
              <a:t> View </a:t>
            </a:r>
          </a:p>
          <a:p>
            <a:pPr lvl="1"/>
            <a:r>
              <a:rPr lang="en-US" dirty="0"/>
              <a:t>conveys the diversity in those </a:t>
            </a:r>
            <a:r>
              <a:rPr lang="en-US" dirty="0" err="1"/>
              <a:t>biclusters</a:t>
            </a:r>
            <a:r>
              <a:rPr lang="en-US" dirty="0"/>
              <a:t> </a:t>
            </a:r>
          </a:p>
          <a:p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TelCoVis</a:t>
            </a:r>
            <a:r>
              <a:rPr lang="en-US" dirty="0"/>
              <a:t>: Visual Exploration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B1DD06-9965-45CD-8161-1E1FB2696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" t="55537" r="77495" b="-1168"/>
          <a:stretch/>
        </p:blipFill>
        <p:spPr>
          <a:xfrm>
            <a:off x="6567783" y="953516"/>
            <a:ext cx="2345778" cy="2691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89D089-95C4-4ACE-9008-F91FF600C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61" t="34970" r="7" b="-1355"/>
          <a:stretch/>
        </p:blipFill>
        <p:spPr>
          <a:xfrm>
            <a:off x="6553367" y="3554646"/>
            <a:ext cx="2339752" cy="282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836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52436" cy="5184576"/>
          </a:xfrm>
        </p:spPr>
        <p:txBody>
          <a:bodyPr/>
          <a:lstStyle/>
          <a:p>
            <a:r>
              <a:rPr lang="en-US" dirty="0"/>
              <a:t>Parallel Coordinates View</a:t>
            </a:r>
          </a:p>
          <a:p>
            <a:pPr lvl="1"/>
            <a:r>
              <a:rPr lang="en-US" dirty="0"/>
              <a:t>multivariate data visualization</a:t>
            </a:r>
          </a:p>
          <a:p>
            <a:pPr lvl="1"/>
            <a:r>
              <a:rPr lang="en-US" dirty="0"/>
              <a:t>each </a:t>
            </a:r>
            <a:r>
              <a:rPr lang="en-US" dirty="0" err="1"/>
              <a:t>bicluster</a:t>
            </a:r>
            <a:r>
              <a:rPr lang="en-US" dirty="0"/>
              <a:t> as a polygonal line.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TelCoVis</a:t>
            </a:r>
            <a:r>
              <a:rPr lang="en-US" dirty="0"/>
              <a:t>: Visual Exploration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D788CA-A1AE-48DA-AB01-7936C296D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8" t="56157" r="31728" b="-1788"/>
          <a:stretch/>
        </p:blipFill>
        <p:spPr>
          <a:xfrm>
            <a:off x="1437058" y="2699417"/>
            <a:ext cx="6269884" cy="355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653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pPr lvl="1"/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TelcoFlow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D86D19-7C00-4C8B-AE49-538512AADFC4}"/>
              </a:ext>
            </a:extLst>
          </p:cNvPr>
          <p:cNvSpPr/>
          <p:nvPr/>
        </p:nvSpPr>
        <p:spPr bwMode="auto">
          <a:xfrm>
            <a:off x="457200" y="5589240"/>
            <a:ext cx="6851104" cy="620547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Y. Zheng, W. Wu, H. Zeng, N. Cao, H. Qu, M. Yuan, J. Zeng, and L. M. Ni, “</a:t>
            </a:r>
            <a:r>
              <a:rPr lang="en-US" sz="1400" b="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Telcoflow</a:t>
            </a:r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Visual </a:t>
            </a:r>
          </a:p>
          <a:p>
            <a:pPr algn="ctr"/>
            <a:r>
              <a:rPr lang="en-US" sz="1400" b="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exploration of collective behaviors based on telco data”, Big Data, 2016</a:t>
            </a:r>
          </a:p>
          <a:p>
            <a:pPr algn="ctr"/>
            <a:endParaRPr lang="en-US" sz="1400" b="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9E6E66-A6B8-4FFB-8218-933B0584C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81089"/>
            <a:ext cx="7954977" cy="35122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10E62C-D356-43CF-B0EA-9174A0C6829C}"/>
              </a:ext>
            </a:extLst>
          </p:cNvPr>
          <p:cNvSpPr/>
          <p:nvPr/>
        </p:nvSpPr>
        <p:spPr bwMode="auto">
          <a:xfrm>
            <a:off x="611560" y="1345976"/>
            <a:ext cx="2232248" cy="3955231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25C0FA-A9E7-4538-9BEF-B61AA7BC6387}"/>
              </a:ext>
            </a:extLst>
          </p:cNvPr>
          <p:cNvSpPr/>
          <p:nvPr/>
        </p:nvSpPr>
        <p:spPr bwMode="auto">
          <a:xfrm>
            <a:off x="2998168" y="1345976"/>
            <a:ext cx="5688631" cy="3955231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6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ACCF6-5694-4CCA-BEF7-A4652AD60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TelcoFlow</a:t>
            </a:r>
            <a:r>
              <a:rPr lang="en-US" dirty="0"/>
              <a:t>: Data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3949E-2129-44EB-9E95-FD527EFFD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5770984" cy="1944216"/>
          </a:xfrm>
        </p:spPr>
        <p:txBody>
          <a:bodyPr/>
          <a:lstStyle/>
          <a:p>
            <a:r>
              <a:rPr lang="en-US" dirty="0"/>
              <a:t>Analyze data characteristics</a:t>
            </a:r>
          </a:p>
          <a:p>
            <a:pPr lvl="1"/>
            <a:r>
              <a:rPr lang="en-US" dirty="0"/>
              <a:t>records between each mobile phone and cell stations</a:t>
            </a:r>
          </a:p>
          <a:p>
            <a:pPr lvl="2"/>
            <a:r>
              <a:rPr lang="en-US" sz="1200" dirty="0">
                <a:latin typeface="Consolas" panose="020B0609020204030204" pitchFamily="49" charset="0"/>
              </a:rPr>
              <a:t>&lt;Timestamp, </a:t>
            </a:r>
            <a:r>
              <a:rPr lang="en-US" sz="1200" dirty="0" err="1">
                <a:latin typeface="Consolas" panose="020B0609020204030204" pitchFamily="49" charset="0"/>
              </a:rPr>
              <a:t>IDphone</a:t>
            </a:r>
            <a:r>
              <a:rPr lang="en-US" sz="1200" dirty="0">
                <a:latin typeface="Consolas" panose="020B0609020204030204" pitchFamily="49" charset="0"/>
              </a:rPr>
              <a:t>, </a:t>
            </a:r>
            <a:r>
              <a:rPr lang="en-US" sz="1200" dirty="0" err="1">
                <a:latin typeface="Consolas" panose="020B0609020204030204" pitchFamily="49" charset="0"/>
              </a:rPr>
              <a:t>IDstation</a:t>
            </a:r>
            <a:r>
              <a:rPr lang="en-US" sz="1200" dirty="0">
                <a:latin typeface="Consolas" panose="020B0609020204030204" pitchFamily="49" charset="0"/>
              </a:rPr>
              <a:t>, </a:t>
            </a:r>
            <a:r>
              <a:rPr lang="en-US" sz="1200" dirty="0" err="1">
                <a:latin typeface="Consolas" panose="020B0609020204030204" pitchFamily="49" charset="0"/>
              </a:rPr>
              <a:t>Latitudestation</a:t>
            </a:r>
            <a:r>
              <a:rPr lang="en-US" sz="1200" dirty="0">
                <a:latin typeface="Consolas" panose="020B0609020204030204" pitchFamily="49" charset="0"/>
              </a:rPr>
              <a:t>, </a:t>
            </a:r>
            <a:r>
              <a:rPr lang="en-US" sz="1200" dirty="0" err="1">
                <a:latin typeface="Consolas" panose="020B0609020204030204" pitchFamily="49" charset="0"/>
              </a:rPr>
              <a:t>Longitudestation</a:t>
            </a:r>
            <a:r>
              <a:rPr lang="en-US" sz="1200" dirty="0">
                <a:latin typeface="Consolas" panose="020B0609020204030204" pitchFamily="49" charset="0"/>
              </a:rPr>
              <a:t>&gt;.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347D5-D223-4222-8919-D3D3B78E1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034" b="48129"/>
          <a:stretch/>
        </p:blipFill>
        <p:spPr>
          <a:xfrm>
            <a:off x="6466005" y="1145583"/>
            <a:ext cx="2159442" cy="1707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4E5BD-F260-4B9D-939E-C7DDC8207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583" y="2946276"/>
            <a:ext cx="4265744" cy="3154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36A404-2647-4F97-8B78-092631642176}"/>
              </a:ext>
            </a:extLst>
          </p:cNvPr>
          <p:cNvSpPr/>
          <p:nvPr/>
        </p:nvSpPr>
        <p:spPr>
          <a:xfrm>
            <a:off x="457200" y="3068960"/>
            <a:ext cx="4265744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b="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Propose a state-based behavior model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b="0" kern="0" dirty="0">
                <a:solidFill>
                  <a:srgbClr val="000000"/>
                </a:solidFill>
                <a:latin typeface="Arial"/>
                <a:ea typeface="ＭＳ Ｐゴシック" charset="0"/>
              </a:rPr>
              <a:t>Use this model for collective behavior detection.</a:t>
            </a:r>
          </a:p>
        </p:txBody>
      </p:sp>
    </p:spTree>
    <p:extLst>
      <p:ext uri="{BB962C8B-B14F-4D97-AF65-F5344CB8AC3E}">
        <p14:creationId xmlns:p14="http://schemas.microsoft.com/office/powerpoint/2010/main" val="2342398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6138695" cy="5184576"/>
          </a:xfrm>
        </p:spPr>
        <p:txBody>
          <a:bodyPr/>
          <a:lstStyle/>
          <a:p>
            <a:r>
              <a:rPr lang="en-US" dirty="0"/>
              <a:t>Multi-facet Filter View</a:t>
            </a:r>
          </a:p>
          <a:p>
            <a:pPr lvl="1"/>
            <a:r>
              <a:rPr lang="en-US" dirty="0"/>
              <a:t>aggregation and filtering in multiple aspects </a:t>
            </a:r>
          </a:p>
          <a:p>
            <a:r>
              <a:rPr lang="en-US" dirty="0"/>
              <a:t>Flow View</a:t>
            </a:r>
          </a:p>
          <a:p>
            <a:pPr lvl="1"/>
            <a:r>
              <a:rPr lang="en-US" dirty="0"/>
              <a:t>provides an overview of collective behaviors through state-based modeling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TelcoFlow</a:t>
            </a:r>
            <a:r>
              <a:rPr lang="en-US" dirty="0"/>
              <a:t>: Visual Exploration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F26D4-C763-4646-A62B-58371B301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" t="-420" r="66921" b="25518"/>
          <a:stretch/>
        </p:blipFill>
        <p:spPr>
          <a:xfrm>
            <a:off x="6595895" y="1052736"/>
            <a:ext cx="2042617" cy="3114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B21A28-D892-4764-A436-9BC76E9E1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6" r="-308" b="58754"/>
          <a:stretch/>
        </p:blipFill>
        <p:spPr>
          <a:xfrm>
            <a:off x="755576" y="4558023"/>
            <a:ext cx="4176464" cy="17150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277938-9154-41C5-A65E-F3E8D04AD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85" t="75294" r="36" b="-4824"/>
          <a:stretch/>
        </p:blipFill>
        <p:spPr>
          <a:xfrm>
            <a:off x="5364088" y="4918063"/>
            <a:ext cx="2736304" cy="156487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4DD060C-4A6D-4B8E-BBCF-0F46160E6DA0}"/>
              </a:ext>
            </a:extLst>
          </p:cNvPr>
          <p:cNvSpPr/>
          <p:nvPr/>
        </p:nvSpPr>
        <p:spPr bwMode="auto">
          <a:xfrm>
            <a:off x="2829464" y="4786036"/>
            <a:ext cx="2622430" cy="1883324"/>
          </a:xfrm>
          <a:custGeom>
            <a:avLst/>
            <a:gdLst>
              <a:gd name="connsiteX0" fmla="*/ 0 w 2622430"/>
              <a:gd name="connsiteY0" fmla="*/ 1486236 h 1883324"/>
              <a:gd name="connsiteX1" fmla="*/ 241540 w 2622430"/>
              <a:gd name="connsiteY1" fmla="*/ 1865798 h 1883324"/>
              <a:gd name="connsiteX2" fmla="*/ 1276710 w 2622430"/>
              <a:gd name="connsiteY2" fmla="*/ 1770908 h 1883324"/>
              <a:gd name="connsiteX3" fmla="*/ 2277374 w 2622430"/>
              <a:gd name="connsiteY3" fmla="*/ 1339587 h 1883324"/>
              <a:gd name="connsiteX4" fmla="*/ 2225615 w 2622430"/>
              <a:gd name="connsiteY4" fmla="*/ 80131 h 1883324"/>
              <a:gd name="connsiteX5" fmla="*/ 2622430 w 2622430"/>
              <a:gd name="connsiteY5" fmla="*/ 123263 h 1883324"/>
              <a:gd name="connsiteX6" fmla="*/ 2622430 w 2622430"/>
              <a:gd name="connsiteY6" fmla="*/ 123263 h 188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2430" h="1883324">
                <a:moveTo>
                  <a:pt x="0" y="1486236"/>
                </a:moveTo>
                <a:cubicBezTo>
                  <a:pt x="14377" y="1652294"/>
                  <a:pt x="28755" y="1818353"/>
                  <a:pt x="241540" y="1865798"/>
                </a:cubicBezTo>
                <a:cubicBezTo>
                  <a:pt x="454325" y="1913243"/>
                  <a:pt x="937404" y="1858610"/>
                  <a:pt x="1276710" y="1770908"/>
                </a:cubicBezTo>
                <a:cubicBezTo>
                  <a:pt x="1616016" y="1683206"/>
                  <a:pt x="2119223" y="1621383"/>
                  <a:pt x="2277374" y="1339587"/>
                </a:cubicBezTo>
                <a:cubicBezTo>
                  <a:pt x="2435525" y="1057791"/>
                  <a:pt x="2168106" y="282852"/>
                  <a:pt x="2225615" y="80131"/>
                </a:cubicBezTo>
                <a:cubicBezTo>
                  <a:pt x="2283124" y="-122590"/>
                  <a:pt x="2622430" y="123263"/>
                  <a:pt x="2622430" y="123263"/>
                </a:cubicBezTo>
                <a:lnTo>
                  <a:pt x="2622430" y="123263"/>
                </a:lnTo>
              </a:path>
            </a:pathLst>
          </a:custGeom>
          <a:ln w="28575">
            <a:solidFill>
              <a:srgbClr val="77A3D7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830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186766" cy="5184576"/>
          </a:xfrm>
        </p:spPr>
        <p:txBody>
          <a:bodyPr/>
          <a:lstStyle/>
          <a:p>
            <a:r>
              <a:rPr lang="en-US" i="1" dirty="0"/>
              <a:t>State View</a:t>
            </a:r>
          </a:p>
          <a:p>
            <a:pPr lvl="1"/>
            <a:r>
              <a:rPr lang="en-US" i="1" dirty="0"/>
              <a:t>based on identified </a:t>
            </a:r>
            <a:r>
              <a:rPr lang="en-US" dirty="0"/>
              <a:t>state clusters </a:t>
            </a:r>
            <a:r>
              <a:rPr lang="en-US" b="1" dirty="0"/>
              <a:t>(Flow View)</a:t>
            </a:r>
            <a:endParaRPr lang="en-US" b="1" i="1" dirty="0"/>
          </a:p>
          <a:p>
            <a:pPr lvl="1"/>
            <a:r>
              <a:rPr lang="en-US" i="1" dirty="0"/>
              <a:t>radial distribution map</a:t>
            </a:r>
          </a:p>
          <a:p>
            <a:pPr lvl="1"/>
            <a:r>
              <a:rPr lang="en-US" i="1" dirty="0"/>
              <a:t>radial distance map</a:t>
            </a:r>
            <a:endParaRPr lang="en-US" dirty="0"/>
          </a:p>
          <a:p>
            <a:r>
              <a:rPr lang="en-US" i="1" dirty="0"/>
              <a:t>Sequence View</a:t>
            </a:r>
          </a:p>
          <a:p>
            <a:pPr lvl="1"/>
            <a:r>
              <a:rPr lang="en-US" dirty="0"/>
              <a:t>visualizes the extracted sequences of state clusters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TelcoFlow</a:t>
            </a:r>
            <a:r>
              <a:rPr lang="en-US" dirty="0"/>
              <a:t>: Visual Exploration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2DD82A-D528-234F-825F-EF693934CAD8}"/>
              </a:ext>
            </a:extLst>
          </p:cNvPr>
          <p:cNvSpPr/>
          <p:nvPr/>
        </p:nvSpPr>
        <p:spPr bwMode="auto">
          <a:xfrm>
            <a:off x="6804248" y="0"/>
            <a:ext cx="2339752" cy="274638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/>
              <a:t>Visual Exploration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AF713-6221-4D0D-8185-CA169FE81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6" t="75130" r="36090" b="626"/>
          <a:stretch/>
        </p:blipFill>
        <p:spPr>
          <a:xfrm>
            <a:off x="4860032" y="2204864"/>
            <a:ext cx="4176464" cy="11853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745514D-46B1-458E-A782-87BAF5EF491E}"/>
              </a:ext>
            </a:extLst>
          </p:cNvPr>
          <p:cNvGrpSpPr/>
          <p:nvPr/>
        </p:nvGrpSpPr>
        <p:grpSpPr>
          <a:xfrm>
            <a:off x="2915816" y="4365104"/>
            <a:ext cx="4132497" cy="1686375"/>
            <a:chOff x="1259632" y="3484508"/>
            <a:chExt cx="5212617" cy="19744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18DB1A-3DDC-4C46-AE66-1151C9564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077" t="42050" r="42605" b="25363"/>
            <a:stretch/>
          </p:blipFill>
          <p:spPr>
            <a:xfrm>
              <a:off x="1259632" y="3484508"/>
              <a:ext cx="2212950" cy="19744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260EEEC-546F-4887-9854-2DCC42E77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602" t="42120" r="-308" b="25756"/>
            <a:stretch/>
          </p:blipFill>
          <p:spPr>
            <a:xfrm>
              <a:off x="3472582" y="3484508"/>
              <a:ext cx="2999667" cy="19617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65461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n-US" dirty="0">
                <a:solidFill>
                  <a:schemeClr val="bg1"/>
                </a:solidFill>
              </a:rPr>
              <a:t>Telco Big Data Research and Open Problems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08000" y="2200596"/>
            <a:ext cx="6800304" cy="373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b="0" dirty="0">
                <a:solidFill>
                  <a:srgbClr val="FF0000"/>
                </a:solidFill>
              </a:rPr>
              <a:t>Thanks! Questions?</a:t>
            </a:r>
            <a:endParaRPr lang="en-US" sz="2400" b="0" dirty="0">
              <a:solidFill>
                <a:srgbClr val="FF0000"/>
              </a:solidFill>
            </a:endParaRPr>
          </a:p>
          <a:p>
            <a:pPr algn="ctr"/>
            <a:r>
              <a:rPr lang="en-US" sz="2400" dirty="0"/>
              <a:t>Constantinos Costa </a:t>
            </a:r>
            <a:r>
              <a:rPr lang="en-US" sz="2400" b="0" dirty="0"/>
              <a:t>and Demetrios Zeinalipour-</a:t>
            </a:r>
            <a:r>
              <a:rPr lang="en-US" sz="2400" b="0" dirty="0" err="1"/>
              <a:t>Yazti</a:t>
            </a:r>
            <a:endParaRPr lang="en-US" sz="1800" b="0" dirty="0">
              <a:solidFill>
                <a:schemeClr val="tx1"/>
              </a:solidFill>
            </a:endParaRPr>
          </a:p>
          <a:p>
            <a:pPr algn="ctr"/>
            <a:r>
              <a:rPr lang="en-US" altLang="en-US" sz="2800" b="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400" baseline="30000" dirty="0"/>
          </a:p>
          <a:p>
            <a:pPr algn="ctr" eaLnBrk="1" hangingPunct="1">
              <a:spcBef>
                <a:spcPct val="20000"/>
              </a:spcBef>
            </a:pPr>
            <a:endParaRPr lang="en-US" sz="2400" b="0" dirty="0"/>
          </a:p>
          <a:p>
            <a:pPr algn="ctr" eaLnBrk="1" hangingPunct="1">
              <a:spcBef>
                <a:spcPct val="20000"/>
              </a:spcBef>
            </a:pPr>
            <a:endParaRPr lang="en-US" altLang="en-US" sz="2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11188" y="6086245"/>
            <a:ext cx="7993062" cy="583115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chemeClr val="bg1"/>
                </a:solidFill>
              </a:rPr>
              <a:t>IEEE ICDE 2019 - 35th IEEE International Conference on Data Engineering</a:t>
            </a:r>
          </a:p>
          <a:p>
            <a:pPr algn="ctr" eaLnBrk="1" hangingPunct="1"/>
            <a:r>
              <a:rPr lang="en-US" altLang="en-US" sz="1800" b="0" dirty="0">
                <a:solidFill>
                  <a:schemeClr val="bg1"/>
                </a:solidFill>
              </a:rPr>
              <a:t>Macau SAR, China, 8-12 April, 2019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E44AE5E-E628-4678-AB18-74B41DE4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105" y="4953199"/>
            <a:ext cx="3012107" cy="96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dzeina\AppData\Local\Temp\vmware-dzeina\VMwareDnD\bee9d31e\zeinalipour.jpg">
            <a:extLst>
              <a:ext uri="{FF2B5EF4-FFF2-40B4-BE49-F238E27FC236}">
                <a16:creationId xmlns:a16="http://schemas.microsoft.com/office/drawing/2014/main" id="{140C52DB-C7C8-4B15-9ABF-96349A407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1604" y="4032919"/>
            <a:ext cx="110172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cs.ucy.ac.cy/~costa.c/images/head01.png">
            <a:extLst>
              <a:ext uri="{FF2B5EF4-FFF2-40B4-BE49-F238E27FC236}">
                <a16:creationId xmlns:a16="http://schemas.microsoft.com/office/drawing/2014/main" id="{7052EA03-911D-4666-A9F7-3B793F80F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04" y="2366226"/>
            <a:ext cx="1123949" cy="14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0F27AC-C7F9-594A-9F3C-6847B0CF3A39}"/>
              </a:ext>
            </a:extLst>
          </p:cNvPr>
          <p:cNvSpPr txBox="1"/>
          <p:nvPr/>
        </p:nvSpPr>
        <p:spPr>
          <a:xfrm>
            <a:off x="599191" y="4305290"/>
            <a:ext cx="6470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Slides: </a:t>
            </a:r>
          </a:p>
          <a:p>
            <a:pPr algn="ctr"/>
            <a:r>
              <a:rPr lang="en-US" sz="2000" b="0" dirty="0">
                <a:hlinkClick r:id="rId6"/>
              </a:rPr>
              <a:t>https://dmsl.cs.ucy.ac.cy/tutorials/icde19</a:t>
            </a:r>
            <a:endParaRPr lang="en-US" sz="2000" b="0" dirty="0"/>
          </a:p>
        </p:txBody>
      </p:sp>
      <p:pic>
        <p:nvPicPr>
          <p:cNvPr id="10" name="Picture 2" descr="http://db.cs.pitt.edu/courses/cs0008/current.term/images/logo.png">
            <a:extLst>
              <a:ext uri="{FF2B5EF4-FFF2-40B4-BE49-F238E27FC236}">
                <a16:creationId xmlns:a16="http://schemas.microsoft.com/office/drawing/2014/main" id="{FDFB7D79-70B1-4B6C-B5E3-85BFF22FB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91" y="4960109"/>
            <a:ext cx="3177886" cy="96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AC4BEDD-234A-4259-8028-AD2E9641C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341429"/>
              </p:ext>
            </p:extLst>
          </p:nvPr>
        </p:nvGraphicFramePr>
        <p:xfrm>
          <a:off x="539552" y="3384024"/>
          <a:ext cx="6911962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981">
                  <a:extLst>
                    <a:ext uri="{9D8B030D-6E8A-4147-A177-3AD203B41FA5}">
                      <a16:colId xmlns:a16="http://schemas.microsoft.com/office/drawing/2014/main" val="1730078511"/>
                    </a:ext>
                  </a:extLst>
                </a:gridCol>
                <a:gridCol w="3455981">
                  <a:extLst>
                    <a:ext uri="{9D8B030D-6E8A-4147-A177-3AD203B41FA5}">
                      <a16:colId xmlns:a16="http://schemas.microsoft.com/office/drawing/2014/main" val="497890406"/>
                    </a:ext>
                  </a:extLst>
                </a:gridCol>
              </a:tblGrid>
              <a:tr h="1125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-128"/>
                          <a:cs typeface="+mn-cs"/>
                        </a:rPr>
                        <a:t>Advanced Data Management Technologies Laboratory (ADMT)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-128"/>
                          <a:cs typeface="+mn-cs"/>
                        </a:rPr>
                        <a:t>Dept. of Computer Science, Univ. of Pittsburgh, Pittsburgh, PA, USA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-128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-128"/>
                          <a:cs typeface="+mn-cs"/>
                        </a:rPr>
                        <a:t>Data Management Systems Laboratory (DMSL)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-128"/>
                          <a:cs typeface="+mn-cs"/>
                        </a:rPr>
                        <a:t>Dept. of Computer Science, Univ. of Cyprus, 1678 Nicosia, Cyprus</a:t>
                      </a:r>
                      <a:endParaRPr kumimoji="0" lang="en-US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090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689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2B183-06ED-EF42-A400-E6D1DCBE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</p:spPr>
        <p:txBody>
          <a:bodyPr/>
          <a:lstStyle/>
          <a:p>
            <a:r>
              <a:rPr lang="en-US" dirty="0"/>
              <a:t>TBD 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E587C-BD65-A849-BCF6-8500F7F64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840"/>
            <a:ext cx="8186766" cy="5007256"/>
          </a:xfrm>
        </p:spPr>
        <p:txBody>
          <a:bodyPr/>
          <a:lstStyle/>
          <a:p>
            <a:r>
              <a:rPr lang="en-US" sz="2800" dirty="0"/>
              <a:t>TBD Research started out in 2013-2014 and initially focused on finding new applications.</a:t>
            </a:r>
          </a:p>
          <a:p>
            <a:r>
              <a:rPr lang="en-US" sz="2800" dirty="0"/>
              <a:t>Orange Example (2013):</a:t>
            </a:r>
          </a:p>
          <a:p>
            <a:pPr lvl="1"/>
            <a:r>
              <a:rPr lang="en-US" sz="2000" i="1" dirty="0"/>
              <a:t>’Data for Development Senegal’ </a:t>
            </a:r>
            <a:r>
              <a:rPr lang="en-US" sz="2000" dirty="0"/>
              <a:t>was an </a:t>
            </a:r>
            <a:r>
              <a:rPr lang="en-US" sz="2000" b="1" dirty="0"/>
              <a:t>innovation challenge </a:t>
            </a:r>
            <a:r>
              <a:rPr lang="en-US" sz="2000" dirty="0"/>
              <a:t>open on ICT Big Data for the purposes of </a:t>
            </a:r>
            <a:r>
              <a:rPr lang="en-US" sz="2000" b="1" dirty="0"/>
              <a:t>societal development.</a:t>
            </a:r>
          </a:p>
          <a:p>
            <a:pPr lvl="2"/>
            <a:r>
              <a:rPr lang="en-US" sz="1800" dirty="0"/>
              <a:t>Task: find interesting applications of TBD.</a:t>
            </a:r>
          </a:p>
          <a:p>
            <a:pPr lvl="1"/>
            <a:r>
              <a:rPr lang="en-US" sz="2000" dirty="0" err="1"/>
              <a:t>Sonatel</a:t>
            </a:r>
            <a:r>
              <a:rPr lang="en-US" sz="2000" dirty="0"/>
              <a:t> and the Orange Group are making anonymous data, extracted from the mobile network in Senegal, available to international research laboratories.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8E9FFA-2AE9-B447-B329-CC0433F52E32}"/>
              </a:ext>
            </a:extLst>
          </p:cNvPr>
          <p:cNvSpPr/>
          <p:nvPr/>
        </p:nvSpPr>
        <p:spPr>
          <a:xfrm>
            <a:off x="651078" y="5805264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/>
              <a:t>http://www.d4d.orange.com/</a:t>
            </a:r>
            <a:r>
              <a:rPr lang="en-US" sz="2400" b="0" dirty="0" err="1"/>
              <a:t>en</a:t>
            </a:r>
            <a:r>
              <a:rPr lang="en-US" sz="2400" b="0" dirty="0"/>
              <a:t>/</a:t>
            </a:r>
            <a:r>
              <a:rPr lang="en-US" sz="2400" b="0" dirty="0" err="1"/>
              <a:t>Accueil</a:t>
            </a:r>
            <a:endParaRPr lang="en-US" sz="24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78360-C90D-C549-9442-6FF0FB7C3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251" y="4849895"/>
            <a:ext cx="507254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4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28CB3-ED19-F84B-90F7-3836F480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D4D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056D4-4E37-784C-8304-CACC22A76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Some </a:t>
            </a:r>
            <a:r>
              <a:rPr lang="en-US" b="1" dirty="0"/>
              <a:t>winners</a:t>
            </a:r>
            <a:r>
              <a:rPr lang="en-US" dirty="0"/>
              <a:t> of the </a:t>
            </a:r>
            <a:r>
              <a:rPr lang="en-US" b="1" dirty="0"/>
              <a:t>challenge</a:t>
            </a:r>
            <a:r>
              <a:rPr lang="en-US" dirty="0"/>
              <a:t>:</a:t>
            </a:r>
          </a:p>
          <a:p>
            <a:r>
              <a:rPr lang="en-US" sz="2800" dirty="0"/>
              <a:t>Using mobile phone data for </a:t>
            </a:r>
            <a:r>
              <a:rPr lang="en-US" sz="2800" b="1" dirty="0"/>
              <a:t>electrification planning </a:t>
            </a:r>
            <a:r>
              <a:rPr lang="en-US" sz="2800" dirty="0"/>
              <a:t>(provide capacity where needed).</a:t>
            </a:r>
          </a:p>
          <a:p>
            <a:pPr lvl="1"/>
            <a:r>
              <a:rPr lang="en-US" sz="2400" dirty="0"/>
              <a:t>User Location + Electricity Data</a:t>
            </a:r>
          </a:p>
          <a:p>
            <a:r>
              <a:rPr lang="en-US" sz="2800" dirty="0"/>
              <a:t>National and Regional </a:t>
            </a:r>
            <a:r>
              <a:rPr lang="en-US" sz="2800" b="1" dirty="0"/>
              <a:t>Road Network Optimization</a:t>
            </a:r>
            <a:r>
              <a:rPr lang="en-US" sz="2800" dirty="0"/>
              <a:t> for Senegal Using Mobile Phone Data.</a:t>
            </a:r>
          </a:p>
          <a:p>
            <a:pPr lvl="1"/>
            <a:r>
              <a:rPr lang="en-US" sz="2400" dirty="0"/>
              <a:t>Similar to TBD</a:t>
            </a:r>
          </a:p>
          <a:p>
            <a:r>
              <a:rPr lang="en-US" sz="2800" dirty="0"/>
              <a:t>Using mobile phone data for </a:t>
            </a:r>
            <a:r>
              <a:rPr lang="en-US" sz="2800" b="1" dirty="0"/>
              <a:t>Spatial Planning simulation</a:t>
            </a:r>
            <a:r>
              <a:rPr lang="en-US" sz="2800" dirty="0"/>
              <a:t> and </a:t>
            </a:r>
            <a:r>
              <a:rPr lang="en-US" sz="2800" b="1" dirty="0"/>
              <a:t>Optimization</a:t>
            </a:r>
            <a:r>
              <a:rPr lang="en-US" sz="2800" dirty="0"/>
              <a:t> Technologies (SPOT)</a:t>
            </a:r>
          </a:p>
        </p:txBody>
      </p:sp>
    </p:spTree>
    <p:extLst>
      <p:ext uri="{BB962C8B-B14F-4D97-AF65-F5344CB8AC3E}">
        <p14:creationId xmlns:p14="http://schemas.microsoft.com/office/powerpoint/2010/main" val="355251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21729</TotalTime>
  <Words>6222</Words>
  <Application>Microsoft Office PowerPoint</Application>
  <PresentationFormat>On-screen Show (4:3)</PresentationFormat>
  <Paragraphs>780</Paragraphs>
  <Slides>79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.AppleSystemUIFont</vt:lpstr>
      <vt:lpstr>Arial</vt:lpstr>
      <vt:lpstr>Calibre Light</vt:lpstr>
      <vt:lpstr>Calibri-Bold</vt:lpstr>
      <vt:lpstr>Consolas</vt:lpstr>
      <vt:lpstr>Courier</vt:lpstr>
      <vt:lpstr>Courier New</vt:lpstr>
      <vt:lpstr>GillSans</vt:lpstr>
      <vt:lpstr>Symbol</vt:lpstr>
      <vt:lpstr>tahoma</vt:lpstr>
      <vt:lpstr>Times New Roman</vt:lpstr>
      <vt:lpstr>Default Design</vt:lpstr>
      <vt:lpstr>Telco Big Data Research and Open Problems</vt:lpstr>
      <vt:lpstr>Disclaimer</vt:lpstr>
      <vt:lpstr>About this Tutorial</vt:lpstr>
      <vt:lpstr>Telcos</vt:lpstr>
      <vt:lpstr>Telco Networks</vt:lpstr>
      <vt:lpstr>WiGLE</vt:lpstr>
      <vt:lpstr>Telco Big Data (TBD)</vt:lpstr>
      <vt:lpstr>TBD Genesis</vt:lpstr>
      <vt:lpstr>Orange D4D Challenge</vt:lpstr>
      <vt:lpstr>Industry Perspective </vt:lpstr>
      <vt:lpstr>Mobile =&gt; Telco Revolution</vt:lpstr>
      <vt:lpstr>Mobile =&gt; Telco Revolution</vt:lpstr>
      <vt:lpstr>Mobile =&gt; Telco Revolution</vt:lpstr>
      <vt:lpstr>Outline</vt:lpstr>
      <vt:lpstr>TBD Network</vt:lpstr>
      <vt:lpstr>TBD Streams</vt:lpstr>
      <vt:lpstr>Call Detailed Record (CDR)</vt:lpstr>
      <vt:lpstr>Measurement Reports (MR)*</vt:lpstr>
      <vt:lpstr>TBD Relational Diagram</vt:lpstr>
      <vt:lpstr>TBD Data</vt:lpstr>
      <vt:lpstr>Telco Data Identifiers / SIM</vt:lpstr>
      <vt:lpstr>TBD Identifiers / Phones</vt:lpstr>
      <vt:lpstr>Industry/Academic Architecture</vt:lpstr>
      <vt:lpstr>Industry Perspective - Huawei</vt:lpstr>
      <vt:lpstr>Outline</vt:lpstr>
      <vt:lpstr>Real-time &amp; Offline Analytics</vt:lpstr>
      <vt:lpstr>OceanRT</vt:lpstr>
      <vt:lpstr>OceanRT</vt:lpstr>
      <vt:lpstr>OceanST</vt:lpstr>
      <vt:lpstr>OceanST</vt:lpstr>
      <vt:lpstr>OceanST: Storage Layer</vt:lpstr>
      <vt:lpstr>OceanST: Functional Layer</vt:lpstr>
      <vt:lpstr>OceanST: Application Layer</vt:lpstr>
      <vt:lpstr>Outline</vt:lpstr>
      <vt:lpstr>TBD Churn Prediction</vt:lpstr>
      <vt:lpstr>TBD Churn Prediction</vt:lpstr>
      <vt:lpstr>Outline</vt:lpstr>
      <vt:lpstr>Privacy &amp; GDPR</vt:lpstr>
      <vt:lpstr>Probabilistic Privacy</vt:lpstr>
      <vt:lpstr>TBD Privacy</vt:lpstr>
      <vt:lpstr>Outline</vt:lpstr>
      <vt:lpstr>Storage</vt:lpstr>
      <vt:lpstr>How to Reduce Data ?</vt:lpstr>
      <vt:lpstr>SPATE: Overview</vt:lpstr>
      <vt:lpstr>Storage Layer: Compression</vt:lpstr>
      <vt:lpstr>Storage Layer: Compression</vt:lpstr>
      <vt:lpstr>Indexing Layer: Modules</vt:lpstr>
      <vt:lpstr>Indexing Layer: Modules</vt:lpstr>
      <vt:lpstr>Data Decaying</vt:lpstr>
      <vt:lpstr>Indexing Layer: Modules</vt:lpstr>
      <vt:lpstr>Application Layer: SPATE-UI</vt:lpstr>
      <vt:lpstr>Data Postdiction</vt:lpstr>
      <vt:lpstr>TBD-DP Operator</vt:lpstr>
      <vt:lpstr>ML, NN, RNN and LSTM</vt:lpstr>
      <vt:lpstr>Outline</vt:lpstr>
      <vt:lpstr>Road Traffic Analytics with TBD</vt:lpstr>
      <vt:lpstr>Background: Traffic analytics</vt:lpstr>
      <vt:lpstr>Background: Traffic analytics</vt:lpstr>
      <vt:lpstr>TrafficTBD Example Queries</vt:lpstr>
      <vt:lpstr>TrafficTBD Example Queries</vt:lpstr>
      <vt:lpstr>Vtrack</vt:lpstr>
      <vt:lpstr>Vtrack - Ctrack</vt:lpstr>
      <vt:lpstr>Ctrack</vt:lpstr>
      <vt:lpstr>Ctrack</vt:lpstr>
      <vt:lpstr>Outline</vt:lpstr>
      <vt:lpstr>AllAboard</vt:lpstr>
      <vt:lpstr>AllAboard: Data Modeling</vt:lpstr>
      <vt:lpstr>AllAboard: Data Modeling</vt:lpstr>
      <vt:lpstr>AllAboard: Visual Exploration</vt:lpstr>
      <vt:lpstr> TelCoVis</vt:lpstr>
      <vt:lpstr> TelCoVis: Data Modeling</vt:lpstr>
      <vt:lpstr> TelCoVis: Visual Exploration</vt:lpstr>
      <vt:lpstr> TelCoVis: Visual Exploration</vt:lpstr>
      <vt:lpstr> TelCoVis: Visual Exploration</vt:lpstr>
      <vt:lpstr>  TelcoFlow </vt:lpstr>
      <vt:lpstr>TelcoFlow: Data Modeling</vt:lpstr>
      <vt:lpstr>  TelcoFlow: Visual Exploration </vt:lpstr>
      <vt:lpstr>  TelcoFlow: Visual Exploration </vt:lpstr>
      <vt:lpstr>Telco Big Data Research and Open Problems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Exploration of Telco Big Data with Compression and Decaying</dc:title>
  <dc:subject>University of Cyprus</dc:subject>
  <dc:creator>Demetris Zeinalipour; Costantinos Costa</dc:creator>
  <cp:lastModifiedBy>Costantinos Costa</cp:lastModifiedBy>
  <cp:revision>1802</cp:revision>
  <cp:lastPrinted>2005-08-16T19:27:47Z</cp:lastPrinted>
  <dcterms:created xsi:type="dcterms:W3CDTF">2016-03-24T13:15:50Z</dcterms:created>
  <dcterms:modified xsi:type="dcterms:W3CDTF">2019-04-09T22:56:05Z</dcterms:modified>
</cp:coreProperties>
</file>